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9"/>
  </p:notesMasterIdLst>
  <p:handoutMasterIdLst>
    <p:handoutMasterId r:id="rId20"/>
  </p:handoutMasterIdLst>
  <p:sldIdLst>
    <p:sldId id="274" r:id="rId2"/>
    <p:sldId id="263" r:id="rId3"/>
    <p:sldId id="258" r:id="rId4"/>
    <p:sldId id="259" r:id="rId5"/>
    <p:sldId id="270" r:id="rId6"/>
    <p:sldId id="261" r:id="rId7"/>
    <p:sldId id="275" r:id="rId8"/>
    <p:sldId id="262" r:id="rId9"/>
    <p:sldId id="278" r:id="rId10"/>
    <p:sldId id="260" r:id="rId11"/>
    <p:sldId id="276" r:id="rId12"/>
    <p:sldId id="277" r:id="rId13"/>
    <p:sldId id="279" r:id="rId14"/>
    <p:sldId id="280" r:id="rId15"/>
    <p:sldId id="266" r:id="rId16"/>
    <p:sldId id="281" r:id="rId17"/>
    <p:sldId id="282" r:id="rId18"/>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46"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r>
              <a:rPr lang="en-US" smtClean="0"/>
              <a:t>4/1/2015</a:t>
            </a:r>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82E250E3-C5C7-4903-A49C-C7CA9DC7D19B}" type="slidenum">
              <a:rPr lang="en-US" smtClean="0"/>
              <a:pPr/>
              <a:t>‹#›</a:t>
            </a:fld>
            <a:endParaRPr lang="en-US"/>
          </a:p>
        </p:txBody>
      </p:sp>
    </p:spTree>
    <p:extLst>
      <p:ext uri="{BB962C8B-B14F-4D97-AF65-F5344CB8AC3E}">
        <p14:creationId xmlns:p14="http://schemas.microsoft.com/office/powerpoint/2010/main" xmlns="" val="277160146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3075" name="Rectangle 3"/>
          <p:cNvSpPr>
            <a:spLocks noGrp="1" noChangeArrowheads="1"/>
          </p:cNvSpPr>
          <p:nvPr>
            <p:ph type="dt" idx="1"/>
          </p:nvPr>
        </p:nvSpPr>
        <p:spPr bwMode="auto">
          <a:xfrm>
            <a:off x="3936768" y="0"/>
            <a:ext cx="3011699" cy="4618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r" eaLnBrk="1" hangingPunct="1">
              <a:defRPr sz="1200">
                <a:latin typeface="Arial" charset="0"/>
              </a:defRPr>
            </a:lvl1pPr>
          </a:lstStyle>
          <a:p>
            <a:r>
              <a:rPr lang="en-US" altLang="en-US" smtClean="0"/>
              <a:t>4/1/2015</a:t>
            </a:r>
            <a:endParaRPr lang="en-US" altLang="en-US"/>
          </a:p>
        </p:txBody>
      </p:sp>
      <p:sp>
        <p:nvSpPr>
          <p:cNvPr id="3076"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2668"/>
            <a:ext cx="3011699" cy="4618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3079" name="Rectangle 7"/>
          <p:cNvSpPr>
            <a:spLocks noGrp="1" noChangeArrowheads="1"/>
          </p:cNvSpPr>
          <p:nvPr>
            <p:ph type="sldNum" sz="quarter" idx="5"/>
          </p:nvPr>
        </p:nvSpPr>
        <p:spPr bwMode="auto">
          <a:xfrm>
            <a:off x="3936768" y="8772668"/>
            <a:ext cx="3011699" cy="4618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r" eaLnBrk="1" hangingPunct="1">
              <a:defRPr sz="1200">
                <a:latin typeface="Arial" charset="0"/>
              </a:defRPr>
            </a:lvl1pPr>
          </a:lstStyle>
          <a:p>
            <a:fld id="{1E37844E-BE80-43C1-8A1A-EDCCF243E49F}" type="slidenum">
              <a:rPr lang="en-US" altLang="en-US"/>
              <a:pPr/>
              <a:t>‹#›</a:t>
            </a:fld>
            <a:endParaRPr lang="en-US" altLang="en-US"/>
          </a:p>
        </p:txBody>
      </p:sp>
    </p:spTree>
    <p:extLst>
      <p:ext uri="{BB962C8B-B14F-4D97-AF65-F5344CB8AC3E}">
        <p14:creationId xmlns:p14="http://schemas.microsoft.com/office/powerpoint/2010/main" xmlns="" val="3435490918"/>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7844E-BE80-43C1-8A1A-EDCCF243E49F}" type="slidenum">
              <a:rPr lang="en-US" altLang="en-US" smtClean="0"/>
              <a:pPr/>
              <a:t>1</a:t>
            </a:fld>
            <a:endParaRPr lang="en-US" altLang="en-US"/>
          </a:p>
        </p:txBody>
      </p:sp>
      <p:sp>
        <p:nvSpPr>
          <p:cNvPr id="5" name="Date Placeholder 4"/>
          <p:cNvSpPr>
            <a:spLocks noGrp="1"/>
          </p:cNvSpPr>
          <p:nvPr>
            <p:ph type="dt" idx="11"/>
          </p:nvPr>
        </p:nvSpPr>
        <p:spPr/>
        <p:txBody>
          <a:bodyPr/>
          <a:lstStyle/>
          <a:p>
            <a:r>
              <a:rPr lang="en-US" altLang="en-US" smtClean="0"/>
              <a:t>4/1/2015</a:t>
            </a:r>
            <a:endParaRPr lang="en-US" altLang="en-US"/>
          </a:p>
        </p:txBody>
      </p:sp>
    </p:spTree>
    <p:extLst>
      <p:ext uri="{BB962C8B-B14F-4D97-AF65-F5344CB8AC3E}">
        <p14:creationId xmlns:p14="http://schemas.microsoft.com/office/powerpoint/2010/main" xmlns="" val="372610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59C45-AB02-4BFB-A6E1-3ADCC4B327D3}" type="slidenum">
              <a:rPr lang="en-US" altLang="en-US"/>
              <a:pPr/>
              <a:t>3</a:t>
            </a:fld>
            <a:endParaRPr lang="en-US" alt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a:p>
        </p:txBody>
      </p:sp>
      <p:sp>
        <p:nvSpPr>
          <p:cNvPr id="2" name="Date Placeholder 1"/>
          <p:cNvSpPr>
            <a:spLocks noGrp="1"/>
          </p:cNvSpPr>
          <p:nvPr>
            <p:ph type="dt" idx="10"/>
          </p:nvPr>
        </p:nvSpPr>
        <p:spPr/>
        <p:txBody>
          <a:bodyPr/>
          <a:lstStyle/>
          <a:p>
            <a:r>
              <a:rPr lang="en-US" altLang="en-US" smtClean="0"/>
              <a:t>4/1/2015</a:t>
            </a: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651D0F-CAFA-4C40-983F-0DC04B7F7910}" type="slidenum">
              <a:rPr lang="en-US" altLang="en-US"/>
              <a:pPr/>
              <a:t>4</a:t>
            </a:fld>
            <a:endParaRPr lang="en-US" alt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ltLang="en-US"/>
          </a:p>
        </p:txBody>
      </p:sp>
      <p:sp>
        <p:nvSpPr>
          <p:cNvPr id="2" name="Date Placeholder 1"/>
          <p:cNvSpPr>
            <a:spLocks noGrp="1"/>
          </p:cNvSpPr>
          <p:nvPr>
            <p:ph type="dt" idx="10"/>
          </p:nvPr>
        </p:nvSpPr>
        <p:spPr/>
        <p:txBody>
          <a:bodyPr/>
          <a:lstStyle/>
          <a:p>
            <a:r>
              <a:rPr lang="en-US" altLang="en-US" smtClean="0"/>
              <a:t>4/1/2015</a:t>
            </a: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AABAC0-8F5A-4517-8772-FAB5BFE108B9}" type="slidenum">
              <a:rPr lang="en-US" altLang="en-US"/>
              <a:pPr/>
              <a:t>6</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ltLang="en-US"/>
          </a:p>
        </p:txBody>
      </p:sp>
      <p:sp>
        <p:nvSpPr>
          <p:cNvPr id="2" name="Date Placeholder 1"/>
          <p:cNvSpPr>
            <a:spLocks noGrp="1"/>
          </p:cNvSpPr>
          <p:nvPr>
            <p:ph type="dt" idx="10"/>
          </p:nvPr>
        </p:nvSpPr>
        <p:spPr/>
        <p:txBody>
          <a:bodyPr/>
          <a:lstStyle/>
          <a:p>
            <a:r>
              <a:rPr lang="en-US" altLang="en-US" smtClean="0"/>
              <a:t>4/1/2015</a:t>
            </a: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CB20C2-C2BE-4E81-9C48-99FA6C55A4E4}" type="slidenum">
              <a:rPr lang="en-US" altLang="en-US"/>
              <a:pPr/>
              <a:t>8</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ltLang="en-US"/>
          </a:p>
        </p:txBody>
      </p:sp>
      <p:sp>
        <p:nvSpPr>
          <p:cNvPr id="2" name="Date Placeholder 1"/>
          <p:cNvSpPr>
            <a:spLocks noGrp="1"/>
          </p:cNvSpPr>
          <p:nvPr>
            <p:ph type="dt" idx="10"/>
          </p:nvPr>
        </p:nvSpPr>
        <p:spPr/>
        <p:txBody>
          <a:bodyPr/>
          <a:lstStyle/>
          <a:p>
            <a:r>
              <a:rPr lang="en-US" altLang="en-US" smtClean="0"/>
              <a:t>4/1/2015</a:t>
            </a: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AE98E1-5A5A-42E6-8B72-D89B53EEFFF3}" type="slidenum">
              <a:rPr lang="en-US" altLang="en-US"/>
              <a:pPr/>
              <a:t>10</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
        <p:nvSpPr>
          <p:cNvPr id="2" name="Date Placeholder 1"/>
          <p:cNvSpPr>
            <a:spLocks noGrp="1"/>
          </p:cNvSpPr>
          <p:nvPr>
            <p:ph type="dt" idx="10"/>
          </p:nvPr>
        </p:nvSpPr>
        <p:spPr/>
        <p:txBody>
          <a:bodyPr/>
          <a:lstStyle/>
          <a:p>
            <a:r>
              <a:rPr lang="en-US" altLang="en-US" smtClean="0"/>
              <a:t>4/1/2015</a:t>
            </a: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674465F-0C01-4768-B41E-F1AF09217448}"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93F3FC4-FCD1-4E6C-A582-99ACD9A10225}"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B94CD6-3401-4A11-B9E4-04FCCE0AC4E3}"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3186906-9219-4EF7-A391-C0F329675A02}"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320DD45-30E1-4136-B279-E28D9C6A1A14}"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669B1B6-6DD4-459C-BF47-D6C9D96BFBEB}"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79B5183-8C3B-4D47-86A3-DE5BDCBB56BF}"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567D9289-37B3-40BA-9098-C25A430F40A5}"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0D32F2D0-B919-4592-AF31-ADFC4F2C67B9}"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86A1B82-64ED-4B04-A097-C34E2F13D5C4}"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EF2CCF7-5716-4F82-8644-F0CE19692170}"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EB26A9C-46B8-44D1-8585-5714A70D85E8}" type="slidenum">
              <a:rPr lang="en-US" altLang="en-US" smtClean="0"/>
              <a:pPr/>
              <a:t>‹#›</a:t>
            </a:fld>
            <a:endParaRPr lang="en-US"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alt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hyperlink" Target="https://youtu.be/j9oTO6UheG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1143000"/>
            <a:ext cx="4837113" cy="1549400"/>
          </a:xfrm>
        </p:spPr>
        <p:txBody>
          <a:bodyPr rtlCol="0">
            <a:normAutofit fontScale="90000"/>
          </a:bodyPr>
          <a:lstStyle/>
          <a:p>
            <a:pPr fontAlgn="auto">
              <a:spcAft>
                <a:spcPts val="0"/>
              </a:spcAft>
              <a:defRPr/>
            </a:pPr>
            <a:r>
              <a:rPr lang="en-US" dirty="0" smtClean="0"/>
              <a:t>Data Collection</a:t>
            </a:r>
            <a:endParaRPr lang="en-US" dirty="0"/>
          </a:p>
        </p:txBody>
      </p:sp>
      <p:sp>
        <p:nvSpPr>
          <p:cNvPr id="3" name="Subtitle 2"/>
          <p:cNvSpPr>
            <a:spLocks noGrp="1"/>
          </p:cNvSpPr>
          <p:nvPr>
            <p:ph type="subTitle" idx="1"/>
          </p:nvPr>
        </p:nvSpPr>
        <p:spPr>
          <a:xfrm>
            <a:off x="4919662" y="3200400"/>
            <a:ext cx="3690938" cy="2479675"/>
          </a:xfrm>
        </p:spPr>
        <p:txBody>
          <a:bodyPr/>
          <a:lstStyle/>
          <a:p>
            <a:pPr>
              <a:lnSpc>
                <a:spcPct val="80000"/>
              </a:lnSpc>
            </a:pPr>
            <a:r>
              <a:rPr lang="en-US" sz="1400" dirty="0" smtClean="0"/>
              <a:t>Jeremy Fowler – Behavior Specialist</a:t>
            </a:r>
          </a:p>
          <a:p>
            <a:pPr>
              <a:lnSpc>
                <a:spcPct val="80000"/>
              </a:lnSpc>
            </a:pPr>
            <a:r>
              <a:rPr lang="en-US" sz="1400" dirty="0" smtClean="0"/>
              <a:t>Anne Corona – Behavior Specialist</a:t>
            </a:r>
          </a:p>
        </p:txBody>
      </p:sp>
      <p:sp>
        <p:nvSpPr>
          <p:cNvPr id="15363" name="Slide Number Placeholder 3"/>
          <p:cNvSpPr>
            <a:spLocks noGrp="1"/>
          </p:cNvSpPr>
          <p:nvPr>
            <p:ph type="sldNum" sz="quarter" idx="12"/>
          </p:nvPr>
        </p:nvSpPr>
        <p:spPr bwMode="auto">
          <a:xfrm>
            <a:off x="4649788" y="5719763"/>
            <a:ext cx="642937" cy="365125"/>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58E11476-89FF-4767-BF9F-4DFE41186FDF}" type="slidenum">
              <a:rPr lang="en-US"/>
              <a:pPr fontAlgn="base">
                <a:spcBef>
                  <a:spcPct val="0"/>
                </a:spcBef>
                <a:spcAft>
                  <a:spcPct val="0"/>
                </a:spcAft>
              </a:pPr>
              <a:t>1</a:t>
            </a:fld>
            <a:endParaRPr lang="en-US"/>
          </a:p>
        </p:txBody>
      </p:sp>
      <p:sp>
        <p:nvSpPr>
          <p:cNvPr id="4" name="TextBox 3"/>
          <p:cNvSpPr txBox="1"/>
          <p:nvPr/>
        </p:nvSpPr>
        <p:spPr>
          <a:xfrm>
            <a:off x="685800" y="2667000"/>
            <a:ext cx="4114800" cy="1477328"/>
          </a:xfrm>
          <a:prstGeom prst="rect">
            <a:avLst/>
          </a:prstGeom>
          <a:noFill/>
        </p:spPr>
        <p:txBody>
          <a:bodyPr wrap="square" rtlCol="0">
            <a:spAutoFit/>
          </a:bodyPr>
          <a:lstStyle/>
          <a:p>
            <a:r>
              <a:rPr lang="en-US" dirty="0" smtClean="0"/>
              <a:t>Please make sure you…</a:t>
            </a:r>
          </a:p>
          <a:p>
            <a:pPr marL="285750" indent="-285750">
              <a:buFont typeface="Arial" panose="020B0604020202020204" pitchFamily="34" charset="0"/>
              <a:buChar char="•"/>
            </a:pPr>
            <a:r>
              <a:rPr lang="en-US" dirty="0" smtClean="0"/>
              <a:t>Have one handout</a:t>
            </a:r>
          </a:p>
          <a:p>
            <a:pPr marL="285750" indent="-285750">
              <a:buFont typeface="Arial" panose="020B0604020202020204" pitchFamily="34" charset="0"/>
              <a:buChar char="•"/>
            </a:pPr>
            <a:r>
              <a:rPr lang="en-US" b="1" dirty="0" smtClean="0"/>
              <a:t>Have one raffle ticket upon entry (drop the duplicate in the bucket)!!</a:t>
            </a:r>
          </a:p>
        </p:txBody>
      </p:sp>
    </p:spTree>
    <p:extLst>
      <p:ext uri="{BB962C8B-B14F-4D97-AF65-F5344CB8AC3E}">
        <p14:creationId xmlns:p14="http://schemas.microsoft.com/office/powerpoint/2010/main" xmlns="" val="2875435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dirty="0" smtClean="0"/>
              <a:t>ABC Data</a:t>
            </a:r>
            <a:endParaRPr lang="en-US" altLang="en-US" dirty="0"/>
          </a:p>
        </p:txBody>
      </p:sp>
      <p:sp>
        <p:nvSpPr>
          <p:cNvPr id="46083" name="Rectangle 3"/>
          <p:cNvSpPr>
            <a:spLocks noGrp="1" noChangeArrowheads="1"/>
          </p:cNvSpPr>
          <p:nvPr>
            <p:ph idx="1"/>
          </p:nvPr>
        </p:nvSpPr>
        <p:spPr/>
        <p:txBody>
          <a:bodyPr>
            <a:normAutofit lnSpcReduction="10000"/>
          </a:bodyPr>
          <a:lstStyle/>
          <a:p>
            <a:pPr marL="114300" indent="0">
              <a:lnSpc>
                <a:spcPct val="80000"/>
              </a:lnSpc>
              <a:buNone/>
            </a:pPr>
            <a:r>
              <a:rPr lang="en-US" altLang="en-US" sz="2000" dirty="0"/>
              <a:t>ABC Recording (antecedent, behavior, consequence) – During direct observation, the operationally defined target behavior is recorded along with the antecedent and consequence that followed/was the result of the behavior.  Antecedents, behavior and consequences are often recorded in narrative form</a:t>
            </a:r>
            <a:r>
              <a:rPr lang="en-US" altLang="en-US" sz="2000" dirty="0" smtClean="0"/>
              <a:t>.</a:t>
            </a:r>
          </a:p>
          <a:p>
            <a:pPr>
              <a:lnSpc>
                <a:spcPct val="80000"/>
              </a:lnSpc>
            </a:pPr>
            <a:endParaRPr lang="en-US" altLang="en-US" sz="2000" dirty="0"/>
          </a:p>
          <a:p>
            <a:pPr>
              <a:lnSpc>
                <a:spcPct val="80000"/>
              </a:lnSpc>
            </a:pPr>
            <a:r>
              <a:rPr lang="en-US" altLang="en-US" sz="2000" dirty="0" smtClean="0"/>
              <a:t>ABC data is most often taken during a Functional Behavior Assessment (student is receiving 10 or more cumulative days of suspension)</a:t>
            </a:r>
          </a:p>
          <a:p>
            <a:pPr>
              <a:lnSpc>
                <a:spcPct val="80000"/>
              </a:lnSpc>
            </a:pPr>
            <a:endParaRPr lang="en-US" altLang="en-US" sz="2000" dirty="0"/>
          </a:p>
          <a:p>
            <a:pPr>
              <a:lnSpc>
                <a:spcPct val="80000"/>
              </a:lnSpc>
            </a:pPr>
            <a:r>
              <a:rPr lang="en-US" altLang="en-US" sz="2000" dirty="0" smtClean="0"/>
              <a:t>ABC data may also be taken when a student does a serious or extreme behavior that may result in staff or student injury </a:t>
            </a:r>
          </a:p>
          <a:p>
            <a:pPr marL="114300" indent="0">
              <a:lnSpc>
                <a:spcPct val="80000"/>
              </a:lnSpc>
              <a:buNone/>
            </a:pPr>
            <a:endParaRPr lang="en-US" altLang="en-US" sz="2000" dirty="0" smtClean="0"/>
          </a:p>
          <a:p>
            <a:pPr>
              <a:lnSpc>
                <a:spcPct val="80000"/>
              </a:lnSpc>
            </a:pPr>
            <a:r>
              <a:rPr lang="en-US" altLang="en-US" sz="2000" dirty="0" smtClean="0"/>
              <a:t>ABC data can also be taken before creating a Behavior Intervention Plan to understand why a student is showing an impeding behavior</a:t>
            </a:r>
          </a:p>
          <a:p>
            <a:pPr>
              <a:lnSpc>
                <a:spcPct val="80000"/>
              </a:lnSpc>
            </a:pPr>
            <a:endParaRPr lang="en-US" altLang="en-US" sz="2000" dirty="0"/>
          </a:p>
          <a:p>
            <a:pPr>
              <a:lnSpc>
                <a:spcPct val="80000"/>
              </a:lnSpc>
            </a:pPr>
            <a:r>
              <a:rPr lang="en-US" altLang="en-US" sz="2000" dirty="0" smtClean="0"/>
              <a:t>ABC data helps us in general understand why a student is doing a behavior</a:t>
            </a: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Data</a:t>
            </a:r>
            <a:endParaRPr lang="en-US" dirty="0"/>
          </a:p>
        </p:txBody>
      </p:sp>
      <p:sp>
        <p:nvSpPr>
          <p:cNvPr id="3" name="Content Placeholder 2"/>
          <p:cNvSpPr>
            <a:spLocks noGrp="1"/>
          </p:cNvSpPr>
          <p:nvPr>
            <p:ph idx="1"/>
          </p:nvPr>
        </p:nvSpPr>
        <p:spPr/>
        <p:txBody>
          <a:bodyPr/>
          <a:lstStyle/>
          <a:p>
            <a:pPr marL="114300" indent="0">
              <a:buNone/>
            </a:pPr>
            <a:r>
              <a:rPr lang="en-US" altLang="en-US" sz="2400" dirty="0"/>
              <a:t>Frequency Recording – A simple counting of how many times a behavior occurs during a designated period of time.  The number of occurrences of a behavior can be easily and unobtrusively recorded using a hand tally counter, making marks on masking tape applied to clothing or desk, transferring pennies from one pocket to another.  </a:t>
            </a:r>
            <a:endParaRPr lang="en-US" altLang="en-US" sz="2400" dirty="0" smtClean="0"/>
          </a:p>
          <a:p>
            <a:pPr marL="114300" indent="0">
              <a:buNone/>
            </a:pPr>
            <a:endParaRPr lang="en-US" altLang="en-US" sz="2400" dirty="0"/>
          </a:p>
          <a:p>
            <a:r>
              <a:rPr lang="en-US" altLang="en-US" sz="2400" dirty="0" smtClean="0"/>
              <a:t>This is the most common form of data collection that paraprofessionals use.</a:t>
            </a:r>
            <a:endParaRPr lang="en-US" altLang="en-US" sz="2400" dirty="0"/>
          </a:p>
          <a:p>
            <a:pPr marL="114300" indent="0">
              <a:buNone/>
            </a:pPr>
            <a:endParaRPr lang="en-US" dirty="0"/>
          </a:p>
        </p:txBody>
      </p:sp>
    </p:spTree>
    <p:extLst>
      <p:ext uri="{BB962C8B-B14F-4D97-AF65-F5344CB8AC3E}">
        <p14:creationId xmlns:p14="http://schemas.microsoft.com/office/powerpoint/2010/main" xmlns="" val="3774453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Data</a:t>
            </a:r>
            <a:endParaRPr lang="en-US" dirty="0"/>
          </a:p>
        </p:txBody>
      </p:sp>
      <p:sp>
        <p:nvSpPr>
          <p:cNvPr id="3" name="Content Placeholder 2"/>
          <p:cNvSpPr>
            <a:spLocks noGrp="1"/>
          </p:cNvSpPr>
          <p:nvPr>
            <p:ph idx="1"/>
          </p:nvPr>
        </p:nvSpPr>
        <p:spPr/>
        <p:txBody>
          <a:bodyPr/>
          <a:lstStyle/>
          <a:p>
            <a:pPr marL="114300" indent="0">
              <a:buNone/>
            </a:pPr>
            <a:r>
              <a:rPr lang="en-US" altLang="en-US" sz="2400" dirty="0"/>
              <a:t>Duration Recording – Records the total time or percent of time that a behavior occurs within a specified time period. </a:t>
            </a:r>
            <a:r>
              <a:rPr lang="en-US" altLang="en-US" sz="2400" dirty="0" smtClean="0"/>
              <a:t>Behavior </a:t>
            </a:r>
            <a:r>
              <a:rPr lang="en-US" altLang="en-US" sz="2400" dirty="0"/>
              <a:t>is measured from the moment of onset until the moment it stops.  </a:t>
            </a:r>
            <a:endParaRPr lang="en-US" altLang="en-US" sz="2400" dirty="0" smtClean="0"/>
          </a:p>
          <a:p>
            <a:pPr marL="114300" indent="0">
              <a:buNone/>
            </a:pPr>
            <a:endParaRPr lang="en-US" altLang="en-US" sz="2400" dirty="0"/>
          </a:p>
          <a:p>
            <a:r>
              <a:rPr lang="en-US" altLang="en-US" sz="2400" dirty="0" smtClean="0"/>
              <a:t>Duration is helpful because maybe a behavior occurs once per hour, but that behavior also happens for a 50 minutes of that hour.</a:t>
            </a:r>
          </a:p>
          <a:p>
            <a:endParaRPr lang="en-US" altLang="en-US" sz="2400" dirty="0"/>
          </a:p>
          <a:p>
            <a:r>
              <a:rPr lang="en-US" altLang="en-US" sz="2400" dirty="0" smtClean="0"/>
              <a:t>For duration data one can use their phone, stopwatch, analog clock, timers, etc. </a:t>
            </a:r>
            <a:endParaRPr lang="en-US" altLang="en-US" sz="2400" dirty="0"/>
          </a:p>
        </p:txBody>
      </p:sp>
    </p:spTree>
    <p:extLst>
      <p:ext uri="{BB962C8B-B14F-4D97-AF65-F5344CB8AC3E}">
        <p14:creationId xmlns:p14="http://schemas.microsoft.com/office/powerpoint/2010/main" xmlns="" val="648339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Latency Data</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Latency data is the amount of time between the stimulus/antecedent and when the targeted behavior occurs.  </a:t>
            </a:r>
          </a:p>
          <a:p>
            <a:pPr marL="114300" indent="0">
              <a:buNone/>
            </a:pPr>
            <a:endParaRPr lang="en-US" dirty="0"/>
          </a:p>
          <a:p>
            <a:r>
              <a:rPr lang="en-US" dirty="0" smtClean="0"/>
              <a:t>Latency is rarely used, but helpful when the team wants to know if behaviors occurs close to or long after the negative stimulus occurs.  </a:t>
            </a:r>
          </a:p>
          <a:p>
            <a:r>
              <a:rPr lang="en-US" dirty="0" smtClean="0"/>
              <a:t>When you are recording latency, just like with duration, you need a way to keep track of time.  Depending on your student, you may be keeping track of seconds, minutes, or hours.  Vary your measuring device based on how far apart the stimulus and behaviors occur.</a:t>
            </a:r>
          </a:p>
          <a:p>
            <a:r>
              <a:rPr lang="en-US" dirty="0" smtClean="0"/>
              <a:t>Stop watches and phones are good for seconds or a few minutes.</a:t>
            </a:r>
          </a:p>
          <a:p>
            <a:r>
              <a:rPr lang="en-US" dirty="0" smtClean="0"/>
              <a:t>Timers and clocks are good for several minutes or hours.</a:t>
            </a:r>
            <a:endParaRPr lang="en-US" dirty="0"/>
          </a:p>
        </p:txBody>
      </p:sp>
    </p:spTree>
    <p:extLst>
      <p:ext uri="{BB962C8B-B14F-4D97-AF65-F5344CB8AC3E}">
        <p14:creationId xmlns:p14="http://schemas.microsoft.com/office/powerpoint/2010/main" xmlns="" val="1822271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a:t>
            </a:r>
            <a:r>
              <a:rPr lang="en-US" dirty="0"/>
              <a:t>B</a:t>
            </a:r>
            <a:r>
              <a:rPr lang="en-US" dirty="0" smtClean="0"/>
              <a:t>it </a:t>
            </a:r>
            <a:r>
              <a:rPr lang="en-US" dirty="0"/>
              <a:t>A</a:t>
            </a:r>
            <a:r>
              <a:rPr lang="en-US" dirty="0" smtClean="0"/>
              <a:t>bout Computation</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b="1" u="sng" dirty="0" smtClean="0"/>
              <a:t>Every time </a:t>
            </a:r>
            <a:r>
              <a:rPr lang="en-US" dirty="0" smtClean="0"/>
              <a:t>you collect data you need to record for HOW LONG you were collecting that data. You must record the exact start and stop times.  </a:t>
            </a:r>
          </a:p>
          <a:p>
            <a:pPr marL="114300" indent="0">
              <a:buNone/>
            </a:pPr>
            <a:endParaRPr lang="en-US" dirty="0"/>
          </a:p>
          <a:p>
            <a:pPr marL="114300" indent="0">
              <a:buNone/>
            </a:pPr>
            <a:r>
              <a:rPr lang="en-US" dirty="0" smtClean="0"/>
              <a:t>It is not good enough to just write down what day you collected the data.</a:t>
            </a:r>
          </a:p>
          <a:p>
            <a:pPr marL="114300" indent="0">
              <a:buNone/>
            </a:pPr>
            <a:endParaRPr lang="en-US" dirty="0"/>
          </a:p>
          <a:p>
            <a:pPr marL="114300" indent="0">
              <a:buNone/>
            </a:pPr>
            <a:r>
              <a:rPr lang="en-US" b="1" u="sng" dirty="0" smtClean="0"/>
              <a:t>Data is always reported as a rate. </a:t>
            </a:r>
            <a:r>
              <a:rPr lang="en-US" dirty="0" smtClean="0"/>
              <a:t>  You do not drive 65 miles on the freeway.  You drive 65 miles per hour.  Miles per hour is the rate.  </a:t>
            </a:r>
          </a:p>
          <a:p>
            <a:pPr marL="114300" indent="0">
              <a:buNone/>
            </a:pPr>
            <a:endParaRPr lang="en-US" dirty="0"/>
          </a:p>
          <a:p>
            <a:pPr marL="114300" indent="0">
              <a:buNone/>
            </a:pPr>
            <a:r>
              <a:rPr lang="en-US" dirty="0" smtClean="0"/>
              <a:t>The intent of data collection for </a:t>
            </a:r>
            <a:r>
              <a:rPr lang="en-US" u="sng" dirty="0" smtClean="0"/>
              <a:t>frequency</a:t>
            </a:r>
            <a:r>
              <a:rPr lang="en-US" dirty="0" smtClean="0"/>
              <a:t>, is to state how many times per hour, day, week, or month the behavior is occurring.  We cannot create an average unless we know for how long you collected data.</a:t>
            </a:r>
          </a:p>
          <a:p>
            <a:pPr marL="114300" indent="0">
              <a:buNone/>
            </a:pPr>
            <a:endParaRPr lang="en-US" dirty="0"/>
          </a:p>
          <a:p>
            <a:pPr marL="114300" indent="0">
              <a:buNone/>
            </a:pPr>
            <a:r>
              <a:rPr lang="en-US" dirty="0" smtClean="0"/>
              <a:t>The intent of data collection for </a:t>
            </a:r>
            <a:r>
              <a:rPr lang="en-US" u="sng" dirty="0" smtClean="0"/>
              <a:t>duration</a:t>
            </a:r>
            <a:r>
              <a:rPr lang="en-US" dirty="0" smtClean="0"/>
              <a:t> is to find out for what percentage of time the student is demonstrating the behavior such as minutes per hour, hours per day, days per week, etc.  In order to come up with this calculation we need to know the start and stop times for the data collection.  </a:t>
            </a:r>
            <a:endParaRPr lang="en-US" dirty="0"/>
          </a:p>
        </p:txBody>
      </p:sp>
    </p:spTree>
    <p:extLst>
      <p:ext uri="{BB962C8B-B14F-4D97-AF65-F5344CB8AC3E}">
        <p14:creationId xmlns:p14="http://schemas.microsoft.com/office/powerpoint/2010/main" xmlns="" val="1415586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dirty="0" smtClean="0"/>
              <a:t>Back to the Video</a:t>
            </a:r>
            <a:endParaRPr lang="en-US" altLang="en-US" dirty="0"/>
          </a:p>
        </p:txBody>
      </p:sp>
      <p:sp>
        <p:nvSpPr>
          <p:cNvPr id="57347" name="Rectangle 3"/>
          <p:cNvSpPr>
            <a:spLocks noGrp="1" noChangeArrowheads="1"/>
          </p:cNvSpPr>
          <p:nvPr>
            <p:ph idx="1"/>
          </p:nvPr>
        </p:nvSpPr>
        <p:spPr/>
        <p:txBody>
          <a:bodyPr/>
          <a:lstStyle/>
          <a:p>
            <a:pPr>
              <a:lnSpc>
                <a:spcPct val="80000"/>
              </a:lnSpc>
            </a:pPr>
            <a:r>
              <a:rPr lang="en-US" altLang="en-US" sz="2000" dirty="0"/>
              <a:t>Please break off into small groups once again.  Your presenters will assign you a </a:t>
            </a:r>
            <a:r>
              <a:rPr lang="en-US" altLang="en-US" sz="2000" dirty="0" smtClean="0"/>
              <a:t>measure.</a:t>
            </a:r>
          </a:p>
          <a:p>
            <a:pPr>
              <a:lnSpc>
                <a:spcPct val="80000"/>
              </a:lnSpc>
            </a:pPr>
            <a:r>
              <a:rPr lang="en-US" altLang="en-US" sz="2000" dirty="0" smtClean="0"/>
              <a:t>Choose a data sheet</a:t>
            </a:r>
          </a:p>
          <a:p>
            <a:pPr>
              <a:lnSpc>
                <a:spcPct val="80000"/>
              </a:lnSpc>
            </a:pPr>
            <a:r>
              <a:rPr lang="en-US" altLang="en-US" sz="2000" dirty="0" smtClean="0"/>
              <a:t>Each person will measure.  One person will report the findings of the group.</a:t>
            </a:r>
          </a:p>
          <a:p>
            <a:pPr>
              <a:lnSpc>
                <a:spcPct val="80000"/>
              </a:lnSpc>
            </a:pPr>
            <a:r>
              <a:rPr lang="en-US" altLang="en-US" sz="2000" dirty="0" smtClean="0"/>
              <a:t>As a group you will compare data and come up with a rate.  Make sure your rate is reported as an average/rate.</a:t>
            </a:r>
            <a:endParaRPr lang="en-US" altLang="en-US" sz="2000" dirty="0"/>
          </a:p>
          <a:p>
            <a:pPr>
              <a:lnSpc>
                <a:spcPct val="80000"/>
              </a:lnSpc>
            </a:pPr>
            <a:r>
              <a:rPr lang="en-US" altLang="en-US" sz="2000" dirty="0" smtClean="0"/>
              <a:t>The target behavior you will be measuring is: </a:t>
            </a:r>
          </a:p>
          <a:p>
            <a:pPr>
              <a:lnSpc>
                <a:spcPct val="80000"/>
              </a:lnSpc>
            </a:pPr>
            <a:endParaRPr lang="en-US" altLang="en-US" sz="2000" dirty="0"/>
          </a:p>
          <a:p>
            <a:pPr marL="114300" indent="0">
              <a:lnSpc>
                <a:spcPct val="80000"/>
              </a:lnSpc>
              <a:buNone/>
            </a:pPr>
            <a:r>
              <a:rPr lang="en-US" altLang="en-US" sz="2000" b="1" u="sng" dirty="0" smtClean="0"/>
              <a:t>Attempting to or actually assaulting staff by throwing objects at staff, punching staff, kicking staff, swinging arms at staff.</a:t>
            </a:r>
          </a:p>
          <a:p>
            <a:pPr marL="114300" indent="0">
              <a:lnSpc>
                <a:spcPct val="80000"/>
              </a:lnSpc>
              <a:buNone/>
            </a:pPr>
            <a:endParaRPr lang="en-US" altLang="en-US" sz="2000" b="1" u="sng" dirty="0"/>
          </a:p>
          <a:p>
            <a:pPr marL="114300" indent="0">
              <a:lnSpc>
                <a:spcPct val="80000"/>
              </a:lnSpc>
              <a:buNone/>
            </a:pPr>
            <a:endParaRPr lang="en-US" altLang="en-US" sz="2000" b="1" u="sng" dirty="0" smtClean="0"/>
          </a:p>
          <a:p>
            <a:pPr marL="114300" indent="0">
              <a:lnSpc>
                <a:spcPct val="80000"/>
              </a:lnSpc>
              <a:buNone/>
            </a:pPr>
            <a:r>
              <a:rPr lang="en-US" altLang="en-US" sz="2000" b="1" u="sng" dirty="0"/>
              <a:t>https://youtu.be/j9oTO6UheG4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a:t>
            </a:r>
            <a:endParaRPr lang="en-US" dirty="0"/>
          </a:p>
        </p:txBody>
      </p:sp>
      <p:sp>
        <p:nvSpPr>
          <p:cNvPr id="3" name="Content Placeholder 2"/>
          <p:cNvSpPr>
            <a:spLocks noGrp="1"/>
          </p:cNvSpPr>
          <p:nvPr>
            <p:ph idx="1"/>
          </p:nvPr>
        </p:nvSpPr>
        <p:spPr/>
        <p:txBody>
          <a:bodyPr/>
          <a:lstStyle/>
          <a:p>
            <a:r>
              <a:rPr lang="en-US" dirty="0" smtClean="0"/>
              <a:t>Did you find any data variations among your group when you took the same data on the same incident?</a:t>
            </a:r>
          </a:p>
          <a:p>
            <a:r>
              <a:rPr lang="en-US" dirty="0" smtClean="0"/>
              <a:t>Was the target behavior measurable?</a:t>
            </a:r>
          </a:p>
          <a:p>
            <a:r>
              <a:rPr lang="en-US" dirty="0" smtClean="0"/>
              <a:t>Would you report to the teacher that perhaps the target behavior should encompass other behaviors that happened concurrently?</a:t>
            </a:r>
          </a:p>
          <a:p>
            <a:r>
              <a:rPr lang="en-US" dirty="0" smtClean="0"/>
              <a:t>Any other findings?</a:t>
            </a:r>
            <a:endParaRPr lang="en-US" dirty="0"/>
          </a:p>
        </p:txBody>
      </p:sp>
    </p:spTree>
    <p:extLst>
      <p:ext uri="{BB962C8B-B14F-4D97-AF65-F5344CB8AC3E}">
        <p14:creationId xmlns:p14="http://schemas.microsoft.com/office/powerpoint/2010/main" xmlns="" val="3669893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buNone/>
            </a:pPr>
            <a:r>
              <a:rPr lang="en-US" dirty="0" smtClean="0"/>
              <a:t>Please contact Anne or Jeremy if you have any questions down the road.</a:t>
            </a:r>
            <a:endParaRPr lang="en-US" dirty="0"/>
          </a:p>
        </p:txBody>
      </p:sp>
    </p:spTree>
    <p:extLst>
      <p:ext uri="{BB962C8B-B14F-4D97-AF65-F5344CB8AC3E}">
        <p14:creationId xmlns:p14="http://schemas.microsoft.com/office/powerpoint/2010/main" xmlns="" val="154303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First Orders of Business</a:t>
            </a:r>
            <a:endParaRPr lang="en-US" dirty="0"/>
          </a:p>
        </p:txBody>
      </p:sp>
      <p:sp>
        <p:nvSpPr>
          <p:cNvPr id="7" name="Content Placeholder 2"/>
          <p:cNvSpPr>
            <a:spLocks noGrp="1"/>
          </p:cNvSpPr>
          <p:nvPr>
            <p:ph idx="1"/>
          </p:nvPr>
        </p:nvSpPr>
        <p:spPr/>
        <p:txBody>
          <a:bodyPr/>
          <a:lstStyle/>
          <a:p>
            <a:r>
              <a:rPr lang="en-US" sz="2400" dirty="0" smtClean="0"/>
              <a:t>Questions from last time</a:t>
            </a:r>
          </a:p>
          <a:p>
            <a:r>
              <a:rPr lang="en-US" sz="2400" dirty="0" smtClean="0"/>
              <a:t>Don’t forget the question box is still in the back of the room</a:t>
            </a:r>
          </a:p>
          <a:p>
            <a:r>
              <a:rPr lang="en-US" sz="2400" dirty="0" smtClean="0"/>
              <a:t>You </a:t>
            </a:r>
            <a:r>
              <a:rPr lang="en-US" sz="2400" dirty="0"/>
              <a:t>will be handed a time sheet as you leave.  </a:t>
            </a:r>
            <a:r>
              <a:rPr lang="en-US" sz="2400" dirty="0" smtClean="0"/>
              <a:t>You </a:t>
            </a:r>
            <a:r>
              <a:rPr lang="en-US" sz="2400" dirty="0"/>
              <a:t>may also choose to get Professional Growth. </a:t>
            </a:r>
            <a:r>
              <a:rPr lang="en-US" sz="2400" dirty="0" smtClean="0"/>
              <a:t>You </a:t>
            </a:r>
            <a:r>
              <a:rPr lang="en-US" sz="2400" dirty="0"/>
              <a:t>may only choose one or the </a:t>
            </a:r>
            <a:r>
              <a:rPr lang="en-US" sz="2400" dirty="0" smtClean="0"/>
              <a:t>other. You </a:t>
            </a:r>
            <a:r>
              <a:rPr lang="en-US" sz="2400" dirty="0"/>
              <a:t>only have the option of TS or PG if you are here beyond your normal duty day.  </a:t>
            </a:r>
            <a:endParaRPr lang="en-US" sz="2400" dirty="0" smtClean="0"/>
          </a:p>
          <a:p>
            <a:r>
              <a:rPr lang="en-US" sz="2400" dirty="0"/>
              <a:t>We ask that you take the time to fill out evaluations for the module when the module concludes.  We want to deliver quality and necessary Professional Development that will be useful in the classroom. </a:t>
            </a:r>
          </a:p>
          <a:p>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What is Behavior Data?</a:t>
            </a:r>
          </a:p>
        </p:txBody>
      </p:sp>
      <p:sp>
        <p:nvSpPr>
          <p:cNvPr id="41987" name="Rectangle 3"/>
          <p:cNvSpPr>
            <a:spLocks noGrp="1" noChangeArrowheads="1"/>
          </p:cNvSpPr>
          <p:nvPr>
            <p:ph idx="1"/>
          </p:nvPr>
        </p:nvSpPr>
        <p:spPr/>
        <p:txBody>
          <a:bodyPr/>
          <a:lstStyle/>
          <a:p>
            <a:pPr marL="0" indent="0">
              <a:buNone/>
            </a:pPr>
            <a:r>
              <a:rPr lang="en-US" altLang="en-US" dirty="0"/>
              <a:t>Behavior data is the product of measuring and recording actual behavior</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behavior data used for?</a:t>
            </a:r>
          </a:p>
        </p:txBody>
      </p:sp>
      <p:sp>
        <p:nvSpPr>
          <p:cNvPr id="44035" name="Rectangle 3"/>
          <p:cNvSpPr>
            <a:spLocks noGrp="1" noChangeArrowheads="1"/>
          </p:cNvSpPr>
          <p:nvPr>
            <p:ph idx="1"/>
          </p:nvPr>
        </p:nvSpPr>
        <p:spPr/>
        <p:txBody>
          <a:bodyPr/>
          <a:lstStyle/>
          <a:p>
            <a:pPr marL="0" indent="0">
              <a:lnSpc>
                <a:spcPct val="80000"/>
              </a:lnSpc>
              <a:buNone/>
            </a:pPr>
            <a:r>
              <a:rPr lang="en-US" altLang="en-US" sz="2400" dirty="0" smtClean="0"/>
              <a:t>Behavior data is used……</a:t>
            </a:r>
          </a:p>
          <a:p>
            <a:pPr marL="457200" indent="-457200">
              <a:lnSpc>
                <a:spcPct val="80000"/>
              </a:lnSpc>
              <a:buFont typeface="+mj-lt"/>
              <a:buAutoNum type="arabicPeriod"/>
            </a:pPr>
            <a:r>
              <a:rPr lang="en-US" altLang="en-US" sz="2400" dirty="0" smtClean="0"/>
              <a:t>To develop IEP goals, and to update IEP goal progress</a:t>
            </a:r>
          </a:p>
          <a:p>
            <a:pPr marL="457200" indent="-457200">
              <a:lnSpc>
                <a:spcPct val="80000"/>
              </a:lnSpc>
              <a:buFont typeface="+mj-lt"/>
              <a:buAutoNum type="arabicPeriod"/>
            </a:pPr>
            <a:r>
              <a:rPr lang="en-US" altLang="en-US" sz="2400" dirty="0" smtClean="0"/>
              <a:t>To inform the IEP team if the student requires a Behavior Intervention Plan</a:t>
            </a:r>
          </a:p>
          <a:p>
            <a:pPr marL="457200" indent="-457200">
              <a:lnSpc>
                <a:spcPct val="80000"/>
              </a:lnSpc>
              <a:buFont typeface="+mj-lt"/>
              <a:buAutoNum type="arabicPeriod"/>
            </a:pPr>
            <a:r>
              <a:rPr lang="en-US" altLang="en-US" sz="2400" dirty="0" smtClean="0"/>
              <a:t>To establish a student’s need for intensive adult support, and to determine which times of the day intensive supports can be faded away</a:t>
            </a:r>
          </a:p>
          <a:p>
            <a:pPr marL="457200" indent="-457200">
              <a:lnSpc>
                <a:spcPct val="80000"/>
              </a:lnSpc>
              <a:buFont typeface="+mj-lt"/>
              <a:buAutoNum type="arabicPeriod"/>
            </a:pPr>
            <a:r>
              <a:rPr lang="en-US" altLang="en-US" sz="2400" dirty="0" smtClean="0"/>
              <a:t>General assessment for an annual IEP, Triennial IEP, or initial assessment</a:t>
            </a:r>
          </a:p>
          <a:p>
            <a:pPr marL="457200" indent="-457200">
              <a:lnSpc>
                <a:spcPct val="80000"/>
              </a:lnSpc>
              <a:buFont typeface="+mj-lt"/>
              <a:buAutoNum type="arabicPeriod"/>
            </a:pPr>
            <a:r>
              <a:rPr lang="en-US" altLang="en-US" sz="2400" dirty="0" smtClean="0"/>
              <a:t>To assist the team in determining the function of behavior when a student is receiving cumulative days of suspension (manifestation determination)</a:t>
            </a:r>
            <a:endParaRPr lang="en-US"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dirty="0"/>
              <a:t>The </a:t>
            </a:r>
            <a:r>
              <a:rPr lang="en-US" altLang="en-US" dirty="0" smtClean="0"/>
              <a:t>Behavior Impeding Learning</a:t>
            </a:r>
            <a:endParaRPr lang="en-US" altLang="en-US" dirty="0"/>
          </a:p>
        </p:txBody>
      </p:sp>
      <p:sp>
        <p:nvSpPr>
          <p:cNvPr id="63491" name="Rectangle 3"/>
          <p:cNvSpPr>
            <a:spLocks noGrp="1" noChangeArrowheads="1"/>
          </p:cNvSpPr>
          <p:nvPr>
            <p:ph idx="1"/>
          </p:nvPr>
        </p:nvSpPr>
        <p:spPr/>
        <p:txBody>
          <a:bodyPr/>
          <a:lstStyle/>
          <a:p>
            <a:pPr>
              <a:buFont typeface="Wingdings" pitchFamily="2" charset="2"/>
              <a:buNone/>
            </a:pPr>
            <a:r>
              <a:rPr lang="en-US" altLang="en-US" dirty="0" smtClean="0"/>
              <a:t>Most often called the “target behavior”, one must describe the problematic behavior with clarity so that everyone understands what we are talking about.</a:t>
            </a:r>
          </a:p>
          <a:p>
            <a:pPr>
              <a:buFont typeface="Wingdings" pitchFamily="2" charset="2"/>
              <a:buNone/>
            </a:pPr>
            <a:r>
              <a:rPr lang="en-US" altLang="en-US" dirty="0" smtClean="0"/>
              <a:t> </a:t>
            </a:r>
          </a:p>
          <a:p>
            <a:pPr>
              <a:buFont typeface="Wingdings" pitchFamily="2" charset="2"/>
              <a:buNone/>
            </a:pPr>
            <a:r>
              <a:rPr lang="en-US" altLang="en-US" dirty="0" smtClean="0"/>
              <a:t>The definition must be:</a:t>
            </a:r>
            <a:endParaRPr lang="en-US" altLang="en-US" dirty="0"/>
          </a:p>
          <a:p>
            <a:pPr>
              <a:lnSpc>
                <a:spcPct val="90000"/>
              </a:lnSpc>
            </a:pPr>
            <a:r>
              <a:rPr lang="en-US" altLang="en-US" i="1" dirty="0" smtClean="0"/>
              <a:t>Clear – use simple words.</a:t>
            </a:r>
          </a:p>
          <a:p>
            <a:pPr>
              <a:lnSpc>
                <a:spcPct val="90000"/>
              </a:lnSpc>
            </a:pPr>
            <a:r>
              <a:rPr lang="en-US" altLang="en-US" i="1" dirty="0" smtClean="0"/>
              <a:t>Measureable – One must be able to count it (frequency), record how long it lasts (duration), or take any other measure from it. Do not use words that are vague or up for perception.  </a:t>
            </a:r>
          </a:p>
          <a:p>
            <a:pPr>
              <a:lnSpc>
                <a:spcPct val="90000"/>
              </a:lnSpc>
            </a:pPr>
            <a:r>
              <a:rPr lang="en-US" altLang="en-US" i="1" dirty="0" smtClean="0"/>
              <a:t>Observable:  Cannot be emotions or feelings.  Must be able to be seen with the eye or heard with the ear.</a:t>
            </a:r>
            <a:endParaRPr lang="en-US" altLang="en-US" dirty="0"/>
          </a:p>
          <a:p>
            <a:pPr>
              <a:buFont typeface="Wingdings" pitchFamily="2" charset="2"/>
              <a:buNone/>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a:t>Defining T</a:t>
            </a:r>
            <a:r>
              <a:rPr lang="en-US" altLang="en-US" dirty="0" smtClean="0"/>
              <a:t>arget Behaviors</a:t>
            </a:r>
            <a:endParaRPr lang="en-US" alt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xmlns="" val="2334571219"/>
              </p:ext>
            </p:extLst>
          </p:nvPr>
        </p:nvGraphicFramePr>
        <p:xfrm>
          <a:off x="2413000" y="1600200"/>
          <a:ext cx="3708400" cy="4800600"/>
        </p:xfrm>
        <a:graphic>
          <a:graphicData uri="http://schemas.openxmlformats.org/presentationml/2006/ole">
            <p:oleObj spid="_x0000_s1032" name="Acrobat Document" r:id="rId4" imgW="7767000" imgH="10037520" progId="AcroExch.Document.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pPr marL="114300" indent="0">
              <a:buNone/>
            </a:pPr>
            <a:r>
              <a:rPr lang="en-US" dirty="0" smtClean="0"/>
              <a:t>Watch the video closely before breaking into your small groups.  Get ready to define what the target behavior is after you watch the video.</a:t>
            </a:r>
          </a:p>
          <a:p>
            <a:pPr marL="114300" indent="0">
              <a:buNone/>
            </a:pPr>
            <a:endParaRPr lang="en-US" dirty="0"/>
          </a:p>
          <a:p>
            <a:pPr marL="114300" indent="0">
              <a:buNone/>
            </a:pPr>
            <a:r>
              <a:rPr lang="en-US" dirty="0">
                <a:hlinkClick r:id="rId2"/>
              </a:rPr>
              <a:t>https://</a:t>
            </a:r>
            <a:r>
              <a:rPr lang="en-US" dirty="0" smtClean="0">
                <a:hlinkClick r:id="rId2"/>
              </a:rPr>
              <a:t>youtu.be/j9oTO6UheG4</a:t>
            </a:r>
            <a:endParaRPr lang="en-US" dirty="0" smtClean="0"/>
          </a:p>
          <a:p>
            <a:pPr marL="114300" indent="0">
              <a:buNone/>
            </a:pPr>
            <a:endParaRPr lang="en-US" dirty="0"/>
          </a:p>
          <a:p>
            <a:pPr marL="114300" indent="0">
              <a:buNone/>
            </a:pPr>
            <a:endParaRPr lang="en-US" dirty="0" smtClean="0"/>
          </a:p>
        </p:txBody>
      </p:sp>
    </p:spTree>
    <p:extLst>
      <p:ext uri="{BB962C8B-B14F-4D97-AF65-F5344CB8AC3E}">
        <p14:creationId xmlns:p14="http://schemas.microsoft.com/office/powerpoint/2010/main" xmlns="" val="3309670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sz="4000"/>
              <a:t>Group Activity</a:t>
            </a:r>
            <a:br>
              <a:rPr lang="en-US" altLang="en-US" sz="4000"/>
            </a:br>
            <a:endParaRPr lang="en-US" altLang="en-US" sz="4000"/>
          </a:p>
        </p:txBody>
      </p:sp>
      <p:sp>
        <p:nvSpPr>
          <p:cNvPr id="50179" name="Rectangle 3"/>
          <p:cNvSpPr>
            <a:spLocks noGrp="1" noChangeArrowheads="1"/>
          </p:cNvSpPr>
          <p:nvPr>
            <p:ph idx="1"/>
          </p:nvPr>
        </p:nvSpPr>
        <p:spPr/>
        <p:txBody>
          <a:bodyPr/>
          <a:lstStyle/>
          <a:p>
            <a:pPr marL="114300" indent="0">
              <a:lnSpc>
                <a:spcPct val="90000"/>
              </a:lnSpc>
              <a:buNone/>
            </a:pPr>
            <a:r>
              <a:rPr lang="en-US" altLang="en-US" dirty="0" smtClean="0"/>
              <a:t>In your group:</a:t>
            </a:r>
          </a:p>
          <a:p>
            <a:pPr marL="571500" indent="-457200">
              <a:lnSpc>
                <a:spcPct val="90000"/>
              </a:lnSpc>
              <a:buFont typeface="+mj-lt"/>
              <a:buAutoNum type="arabicPeriod"/>
            </a:pPr>
            <a:endParaRPr lang="en-US" altLang="en-US" dirty="0" smtClean="0"/>
          </a:p>
          <a:p>
            <a:pPr marL="571500" indent="-457200">
              <a:lnSpc>
                <a:spcPct val="90000"/>
              </a:lnSpc>
              <a:buFont typeface="+mj-lt"/>
              <a:buAutoNum type="arabicPeriod"/>
            </a:pPr>
            <a:endParaRPr lang="en-US" altLang="en-US" dirty="0"/>
          </a:p>
          <a:p>
            <a:pPr marL="571500" indent="-457200">
              <a:lnSpc>
                <a:spcPct val="90000"/>
              </a:lnSpc>
              <a:buFont typeface="+mj-lt"/>
              <a:buAutoNum type="arabicPeriod"/>
            </a:pPr>
            <a:r>
              <a:rPr lang="en-US" altLang="en-US" dirty="0" smtClean="0"/>
              <a:t>Decide on who will be a note taker.  Decide on who will be the speaker.</a:t>
            </a:r>
          </a:p>
          <a:p>
            <a:pPr marL="571500" indent="-457200">
              <a:lnSpc>
                <a:spcPct val="90000"/>
              </a:lnSpc>
              <a:buFont typeface="+mj-lt"/>
              <a:buAutoNum type="arabicPeriod"/>
            </a:pPr>
            <a:r>
              <a:rPr lang="en-US" altLang="en-US" dirty="0" smtClean="0"/>
              <a:t>Come up with an operational definition of the target behavior.</a:t>
            </a:r>
          </a:p>
          <a:p>
            <a:pPr marL="571500" indent="-457200">
              <a:lnSpc>
                <a:spcPct val="90000"/>
              </a:lnSpc>
              <a:buFont typeface="+mj-lt"/>
              <a:buAutoNum type="arabicPeriod"/>
            </a:pPr>
            <a:r>
              <a:rPr lang="en-US" altLang="en-US" dirty="0" smtClean="0"/>
              <a:t>Have a note taker write down your final definition. </a:t>
            </a:r>
          </a:p>
          <a:p>
            <a:pPr marL="571500" indent="-457200">
              <a:lnSpc>
                <a:spcPct val="90000"/>
              </a:lnSpc>
              <a:buFont typeface="+mj-lt"/>
              <a:buAutoNum type="arabicPeriod"/>
            </a:pPr>
            <a:r>
              <a:rPr lang="en-US" altLang="en-US" dirty="0" smtClean="0"/>
              <a:t>Be ready to present in 5 minutes. Your speaker will be asked to present your definition.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Types of Data</a:t>
            </a:r>
            <a:endParaRPr lang="en-US" dirty="0"/>
          </a:p>
        </p:txBody>
      </p:sp>
      <p:sp>
        <p:nvSpPr>
          <p:cNvPr id="3" name="Content Placeholder 2"/>
          <p:cNvSpPr>
            <a:spLocks noGrp="1"/>
          </p:cNvSpPr>
          <p:nvPr>
            <p:ph idx="1"/>
          </p:nvPr>
        </p:nvSpPr>
        <p:spPr/>
        <p:txBody>
          <a:bodyPr/>
          <a:lstStyle/>
          <a:p>
            <a:pPr marL="114300" indent="0">
              <a:buNone/>
            </a:pPr>
            <a:r>
              <a:rPr lang="en-US" dirty="0" smtClean="0"/>
              <a:t>Once you have your clearly defined target behavior, now you may move to recording data.  Your IEP team should let you know what recording measure you should use, but as the potential data taker, you may want to advise the team that another measure is more sufficient once you begin collecting and recording. </a:t>
            </a:r>
          </a:p>
          <a:p>
            <a:pPr marL="114300" indent="0">
              <a:buNone/>
            </a:pPr>
            <a:endParaRPr lang="en-US" dirty="0" smtClean="0"/>
          </a:p>
          <a:p>
            <a:r>
              <a:rPr lang="en-US" dirty="0" smtClean="0"/>
              <a:t>ABC data (Antecedent Behavior Consequence)</a:t>
            </a:r>
          </a:p>
          <a:p>
            <a:r>
              <a:rPr lang="en-US" dirty="0" smtClean="0"/>
              <a:t>Frequency data</a:t>
            </a:r>
          </a:p>
          <a:p>
            <a:r>
              <a:rPr lang="en-US" dirty="0" smtClean="0"/>
              <a:t>Duration data</a:t>
            </a:r>
          </a:p>
          <a:p>
            <a:r>
              <a:rPr lang="en-US" dirty="0" smtClean="0"/>
              <a:t>Latency Data</a:t>
            </a:r>
          </a:p>
          <a:p>
            <a:endParaRPr lang="en-US" dirty="0"/>
          </a:p>
        </p:txBody>
      </p:sp>
    </p:spTree>
    <p:extLst>
      <p:ext uri="{BB962C8B-B14F-4D97-AF65-F5344CB8AC3E}">
        <p14:creationId xmlns:p14="http://schemas.microsoft.com/office/powerpoint/2010/main" xmlns="" val="38616333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443</TotalTime>
  <Words>1297</Words>
  <Application>Microsoft Office PowerPoint</Application>
  <PresentationFormat>On-screen Show (4:3)</PresentationFormat>
  <Paragraphs>118</Paragraphs>
  <Slides>17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Adjacency</vt:lpstr>
      <vt:lpstr>Acrobat Document</vt:lpstr>
      <vt:lpstr>Data Collection</vt:lpstr>
      <vt:lpstr>First Orders of Business</vt:lpstr>
      <vt:lpstr>What is Behavior Data?</vt:lpstr>
      <vt:lpstr>What is behavior data used for?</vt:lpstr>
      <vt:lpstr>The Behavior Impeding Learning</vt:lpstr>
      <vt:lpstr>Defining Target Behaviors</vt:lpstr>
      <vt:lpstr>Video</vt:lpstr>
      <vt:lpstr>Group Activity </vt:lpstr>
      <vt:lpstr>Common Types of Data</vt:lpstr>
      <vt:lpstr>ABC Data</vt:lpstr>
      <vt:lpstr>Frequency Data</vt:lpstr>
      <vt:lpstr>Duration Data</vt:lpstr>
      <vt:lpstr>Latency Data</vt:lpstr>
      <vt:lpstr>A Little Bit About Computation</vt:lpstr>
      <vt:lpstr>Back to the Video</vt:lpstr>
      <vt:lpstr>Wrap-up</vt:lpstr>
      <vt:lpstr>Thank You!!</vt:lpstr>
    </vt:vector>
  </TitlesOfParts>
  <Company>VUSD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Functionally Equivalent Replacement Behavior (FERB)</dc:title>
  <dc:creator>Spec Ed</dc:creator>
  <cp:lastModifiedBy>bettyb</cp:lastModifiedBy>
  <cp:revision>29</cp:revision>
  <cp:lastPrinted>2015-03-31T16:58:46Z</cp:lastPrinted>
  <dcterms:created xsi:type="dcterms:W3CDTF">2009-01-26T17:03:15Z</dcterms:created>
  <dcterms:modified xsi:type="dcterms:W3CDTF">2015-05-20T19:06:08Z</dcterms:modified>
</cp:coreProperties>
</file>