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2" r:id="rId1"/>
  </p:sldMasterIdLst>
  <p:notesMasterIdLst>
    <p:notesMasterId r:id="rId20"/>
  </p:notesMasterIdLst>
  <p:sldIdLst>
    <p:sldId id="256" r:id="rId2"/>
    <p:sldId id="270" r:id="rId3"/>
    <p:sldId id="271" r:id="rId4"/>
    <p:sldId id="272" r:id="rId5"/>
    <p:sldId id="257" r:id="rId6"/>
    <p:sldId id="273" r:id="rId7"/>
    <p:sldId id="258" r:id="rId8"/>
    <p:sldId id="261" r:id="rId9"/>
    <p:sldId id="262" r:id="rId10"/>
    <p:sldId id="263" r:id="rId11"/>
    <p:sldId id="264" r:id="rId12"/>
    <p:sldId id="265" r:id="rId13"/>
    <p:sldId id="260" r:id="rId14"/>
    <p:sldId id="266" r:id="rId15"/>
    <p:sldId id="268" r:id="rId16"/>
    <p:sldId id="269" r:id="rId17"/>
    <p:sldId id="267" r:id="rId18"/>
    <p:sldId id="259"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84" autoAdjust="0"/>
    <p:restoredTop sz="94611" autoAdjust="0"/>
  </p:normalViewPr>
  <p:slideViewPr>
    <p:cSldViewPr snapToGrid="0">
      <p:cViewPr varScale="1">
        <p:scale>
          <a:sx n="110" d="100"/>
          <a:sy n="110" d="100"/>
        </p:scale>
        <p:origin x="-348" y="-8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5D8C79-71E5-4641-A8E6-DC04F08D3B72}" type="datetimeFigureOut">
              <a:rPr lang="en-US"/>
              <a:pPr/>
              <a:t>5/20/2015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B890FD-A2C6-4F36-93FB-7C0CAAD1D39C}" type="slidenum">
              <a:rPr lang="en-US"/>
              <a:pPr/>
              <a:t>‹#›</a:t>
            </a:fld>
            <a:endParaRPr lang="en-US" dirty="0"/>
          </a:p>
        </p:txBody>
      </p:sp>
    </p:spTree>
    <p:extLst>
      <p:ext uri="{BB962C8B-B14F-4D97-AF65-F5344CB8AC3E}">
        <p14:creationId xmlns:p14="http://schemas.microsoft.com/office/powerpoint/2010/main" xmlns="" val="2329222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B890FD-A2C6-4F36-93FB-7C0CAAD1D39C}" type="slidenum">
              <a:rPr lang="en-US"/>
              <a:pPr/>
              <a:t>1</a:t>
            </a:fld>
            <a:endParaRPr lang="en-US" dirty="0"/>
          </a:p>
        </p:txBody>
      </p:sp>
    </p:spTree>
    <p:extLst>
      <p:ext uri="{BB962C8B-B14F-4D97-AF65-F5344CB8AC3E}">
        <p14:creationId xmlns:p14="http://schemas.microsoft.com/office/powerpoint/2010/main" xmlns="" val="1541401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B890FD-A2C6-4F36-93FB-7C0CAAD1D39C}" type="slidenum">
              <a:rPr lang="en-US"/>
              <a:pPr/>
              <a:t>14</a:t>
            </a:fld>
            <a:endParaRPr lang="en-US" dirty="0"/>
          </a:p>
        </p:txBody>
      </p:sp>
    </p:spTree>
    <p:extLst>
      <p:ext uri="{BB962C8B-B14F-4D97-AF65-F5344CB8AC3E}">
        <p14:creationId xmlns:p14="http://schemas.microsoft.com/office/powerpoint/2010/main" xmlns="" val="37183043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Who is your Supervisor--- Your direct supervisor is the Site </a:t>
            </a:r>
            <a:r>
              <a:rPr lang="en-US" dirty="0" smtClean="0"/>
              <a:t>Administrator, </a:t>
            </a:r>
            <a:r>
              <a:rPr lang="en-US" dirty="0"/>
              <a:t>but you work under the Case Manager or Teacher</a:t>
            </a:r>
          </a:p>
          <a:p>
            <a:r>
              <a:rPr lang="en-US" dirty="0"/>
              <a:t>Alone in the classroom- </a:t>
            </a:r>
            <a:br>
              <a:rPr lang="en-US" dirty="0"/>
            </a:br>
            <a:endParaRPr lang="en-US" dirty="0"/>
          </a:p>
          <a:p>
            <a:r>
              <a:rPr lang="en-US" dirty="0"/>
              <a:t/>
            </a:r>
            <a:br>
              <a:rPr lang="en-US" dirty="0"/>
            </a:br>
            <a:endParaRPr lang="en-US" dirty="0"/>
          </a:p>
          <a:p>
            <a:r>
              <a:rPr lang="en-US" dirty="0"/>
              <a:t>Cell Phone use</a:t>
            </a:r>
            <a:br>
              <a:rPr lang="en-US" dirty="0"/>
            </a:br>
            <a:endParaRPr lang="en-US" dirty="0"/>
          </a:p>
        </p:txBody>
      </p:sp>
      <p:sp>
        <p:nvSpPr>
          <p:cNvPr id="4" name="Slide Number Placeholder 3"/>
          <p:cNvSpPr>
            <a:spLocks noGrp="1"/>
          </p:cNvSpPr>
          <p:nvPr>
            <p:ph type="sldNum" sz="quarter" idx="10"/>
          </p:nvPr>
        </p:nvSpPr>
        <p:spPr/>
        <p:txBody>
          <a:bodyPr/>
          <a:lstStyle/>
          <a:p>
            <a:fld id="{14B890FD-A2C6-4F36-93FB-7C0CAAD1D39C}" type="slidenum">
              <a:rPr lang="en-US"/>
              <a:pPr/>
              <a:t>17</a:t>
            </a:fld>
            <a:endParaRPr lang="en-US" dirty="0"/>
          </a:p>
        </p:txBody>
      </p:sp>
    </p:spTree>
    <p:extLst>
      <p:ext uri="{BB962C8B-B14F-4D97-AF65-F5344CB8AC3E}">
        <p14:creationId xmlns:p14="http://schemas.microsoft.com/office/powerpoint/2010/main" xmlns="" val="20984561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 min</a:t>
            </a:r>
            <a:br>
              <a:rPr lang="en-US" dirty="0"/>
            </a:br>
            <a:endParaRPr lang="en-US" dirty="0"/>
          </a:p>
        </p:txBody>
      </p:sp>
      <p:sp>
        <p:nvSpPr>
          <p:cNvPr id="4" name="Slide Number Placeholder 3"/>
          <p:cNvSpPr>
            <a:spLocks noGrp="1"/>
          </p:cNvSpPr>
          <p:nvPr>
            <p:ph type="sldNum" sz="quarter" idx="10"/>
          </p:nvPr>
        </p:nvSpPr>
        <p:spPr/>
        <p:txBody>
          <a:bodyPr/>
          <a:lstStyle/>
          <a:p>
            <a:fld id="{14B890FD-A2C6-4F36-93FB-7C0CAAD1D39C}" type="slidenum">
              <a:rPr lang="en-US"/>
              <a:pPr/>
              <a:t>18</a:t>
            </a:fld>
            <a:endParaRPr lang="en-US" dirty="0"/>
          </a:p>
        </p:txBody>
      </p:sp>
    </p:spTree>
    <p:extLst>
      <p:ext uri="{BB962C8B-B14F-4D97-AF65-F5344CB8AC3E}">
        <p14:creationId xmlns:p14="http://schemas.microsoft.com/office/powerpoint/2010/main" xmlns="" val="416179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4 mins</a:t>
            </a:r>
            <a:br>
              <a:rPr lang="en-US" dirty="0"/>
            </a:br>
            <a:endParaRPr lang="en-US" dirty="0"/>
          </a:p>
        </p:txBody>
      </p:sp>
      <p:sp>
        <p:nvSpPr>
          <p:cNvPr id="4" name="Slide Number Placeholder 3"/>
          <p:cNvSpPr>
            <a:spLocks noGrp="1"/>
          </p:cNvSpPr>
          <p:nvPr>
            <p:ph type="sldNum" sz="quarter" idx="10"/>
          </p:nvPr>
        </p:nvSpPr>
        <p:spPr/>
        <p:txBody>
          <a:bodyPr/>
          <a:lstStyle/>
          <a:p>
            <a:fld id="{14B890FD-A2C6-4F36-93FB-7C0CAAD1D39C}" type="slidenum">
              <a:rPr lang="en-US"/>
              <a:pPr/>
              <a:t>5</a:t>
            </a:fld>
            <a:endParaRPr lang="en-US" dirty="0"/>
          </a:p>
        </p:txBody>
      </p:sp>
    </p:spTree>
    <p:extLst>
      <p:ext uri="{BB962C8B-B14F-4D97-AF65-F5344CB8AC3E}">
        <p14:creationId xmlns:p14="http://schemas.microsoft.com/office/powerpoint/2010/main" xmlns="" val="1292972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 mins</a:t>
            </a:r>
            <a:br>
              <a:rPr lang="en-US" dirty="0"/>
            </a:br>
            <a:endParaRPr lang="en-US" dirty="0"/>
          </a:p>
        </p:txBody>
      </p:sp>
      <p:sp>
        <p:nvSpPr>
          <p:cNvPr id="4" name="Slide Number Placeholder 3"/>
          <p:cNvSpPr>
            <a:spLocks noGrp="1"/>
          </p:cNvSpPr>
          <p:nvPr>
            <p:ph type="sldNum" sz="quarter" idx="10"/>
          </p:nvPr>
        </p:nvSpPr>
        <p:spPr/>
        <p:txBody>
          <a:bodyPr/>
          <a:lstStyle/>
          <a:p>
            <a:fld id="{14B890FD-A2C6-4F36-93FB-7C0CAAD1D39C}" type="slidenum">
              <a:rPr lang="en-US"/>
              <a:pPr/>
              <a:t>7</a:t>
            </a:fld>
            <a:endParaRPr lang="en-US" dirty="0"/>
          </a:p>
        </p:txBody>
      </p:sp>
    </p:spTree>
    <p:extLst>
      <p:ext uri="{BB962C8B-B14F-4D97-AF65-F5344CB8AC3E}">
        <p14:creationId xmlns:p14="http://schemas.microsoft.com/office/powerpoint/2010/main" xmlns="" val="37383966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 mins</a:t>
            </a:r>
            <a:br>
              <a:rPr lang="en-US" dirty="0"/>
            </a:br>
            <a:endParaRPr lang="en-US" dirty="0"/>
          </a:p>
        </p:txBody>
      </p:sp>
      <p:sp>
        <p:nvSpPr>
          <p:cNvPr id="4" name="Slide Number Placeholder 3"/>
          <p:cNvSpPr>
            <a:spLocks noGrp="1"/>
          </p:cNvSpPr>
          <p:nvPr>
            <p:ph type="sldNum" sz="quarter" idx="10"/>
          </p:nvPr>
        </p:nvSpPr>
        <p:spPr/>
        <p:txBody>
          <a:bodyPr/>
          <a:lstStyle/>
          <a:p>
            <a:fld id="{14B890FD-A2C6-4F36-93FB-7C0CAAD1D39C}" type="slidenum">
              <a:rPr lang="en-US"/>
              <a:pPr/>
              <a:t>8</a:t>
            </a:fld>
            <a:endParaRPr lang="en-US" dirty="0"/>
          </a:p>
        </p:txBody>
      </p:sp>
    </p:spTree>
    <p:extLst>
      <p:ext uri="{BB962C8B-B14F-4D97-AF65-F5344CB8AC3E}">
        <p14:creationId xmlns:p14="http://schemas.microsoft.com/office/powerpoint/2010/main" xmlns="" val="40588874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our name</a:t>
            </a:r>
            <a:br>
              <a:rPr lang="en-US" dirty="0"/>
            </a:br>
            <a:r>
              <a:rPr lang="en-US" b="1" dirty="0">
                <a:solidFill>
                  <a:srgbClr val="0F496F"/>
                </a:solidFill>
                <a:latin typeface="Times New Roman"/>
              </a:rPr>
              <a:t>Who are </a:t>
            </a:r>
            <a:r>
              <a:rPr lang="en-US" b="1" dirty="0" smtClean="0">
                <a:solidFill>
                  <a:srgbClr val="0F496F"/>
                </a:solidFill>
                <a:latin typeface="Times New Roman"/>
              </a:rPr>
              <a:t>Para educators? </a:t>
            </a:r>
            <a:r>
              <a:rPr lang="en-US" b="1" dirty="0">
                <a:solidFill>
                  <a:srgbClr val="0F496F"/>
                </a:solidFill>
                <a:latin typeface="Times New Roman"/>
              </a:rPr>
              <a:t>The National Resource Center for Paraprofessionals coined the term </a:t>
            </a:r>
            <a:r>
              <a:rPr lang="en-US" b="1" dirty="0" smtClean="0">
                <a:solidFill>
                  <a:srgbClr val="0F496F"/>
                </a:solidFill>
                <a:latin typeface="Times New Roman"/>
              </a:rPr>
              <a:t>Para educator.</a:t>
            </a:r>
            <a:r>
              <a:rPr lang="en-US" dirty="0" smtClean="0">
                <a:solidFill>
                  <a:srgbClr val="0F496F"/>
                </a:solidFill>
                <a:latin typeface="Times New Roman"/>
              </a:rPr>
              <a:t> </a:t>
            </a:r>
            <a:r>
              <a:rPr lang="en-US" dirty="0">
                <a:solidFill>
                  <a:srgbClr val="0F496F"/>
                </a:solidFill>
                <a:latin typeface="Times New Roman"/>
              </a:rPr>
              <a:t/>
            </a:r>
            <a:br>
              <a:rPr lang="en-US" dirty="0">
                <a:solidFill>
                  <a:srgbClr val="0F496F"/>
                </a:solidFill>
                <a:latin typeface="Times New Roman"/>
              </a:rPr>
            </a:br>
            <a:endParaRPr lang="en-US" dirty="0">
              <a:solidFill>
                <a:srgbClr val="0F496F"/>
              </a:solidFill>
              <a:latin typeface="Times New Roman"/>
            </a:endParaRPr>
          </a:p>
        </p:txBody>
      </p:sp>
      <p:sp>
        <p:nvSpPr>
          <p:cNvPr id="4" name="Slide Number Placeholder 3"/>
          <p:cNvSpPr>
            <a:spLocks noGrp="1"/>
          </p:cNvSpPr>
          <p:nvPr>
            <p:ph type="sldNum" sz="quarter" idx="10"/>
          </p:nvPr>
        </p:nvSpPr>
        <p:spPr/>
        <p:txBody>
          <a:bodyPr/>
          <a:lstStyle/>
          <a:p>
            <a:fld id="{14B890FD-A2C6-4F36-93FB-7C0CAAD1D39C}" type="slidenum">
              <a:rPr lang="en-US"/>
              <a:pPr/>
              <a:t>9</a:t>
            </a:fld>
            <a:endParaRPr lang="en-US" dirty="0"/>
          </a:p>
        </p:txBody>
      </p:sp>
    </p:spTree>
    <p:extLst>
      <p:ext uri="{BB962C8B-B14F-4D97-AF65-F5344CB8AC3E}">
        <p14:creationId xmlns:p14="http://schemas.microsoft.com/office/powerpoint/2010/main" xmlns="" val="24071742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br>
              <a:rPr lang="en-US" dirty="0"/>
            </a:br>
            <a:endParaRPr lang="en-US" dirty="0"/>
          </a:p>
          <a:p>
            <a:r>
              <a:rPr lang="en-US" dirty="0"/>
              <a:t/>
            </a:r>
            <a:br>
              <a:rPr lang="en-US" dirty="0"/>
            </a:br>
            <a:endParaRPr lang="en-US" dirty="0"/>
          </a:p>
        </p:txBody>
      </p:sp>
      <p:sp>
        <p:nvSpPr>
          <p:cNvPr id="4" name="Slide Number Placeholder 3"/>
          <p:cNvSpPr>
            <a:spLocks noGrp="1"/>
          </p:cNvSpPr>
          <p:nvPr>
            <p:ph type="sldNum" sz="quarter" idx="10"/>
          </p:nvPr>
        </p:nvSpPr>
        <p:spPr/>
        <p:txBody>
          <a:bodyPr/>
          <a:lstStyle/>
          <a:p>
            <a:fld id="{14B890FD-A2C6-4F36-93FB-7C0CAAD1D39C}" type="slidenum">
              <a:rPr lang="en-US"/>
              <a:pPr/>
              <a:t>10</a:t>
            </a:fld>
            <a:endParaRPr lang="en-US" dirty="0"/>
          </a:p>
        </p:txBody>
      </p:sp>
    </p:spTree>
    <p:extLst>
      <p:ext uri="{BB962C8B-B14F-4D97-AF65-F5344CB8AC3E}">
        <p14:creationId xmlns:p14="http://schemas.microsoft.com/office/powerpoint/2010/main" xmlns="" val="23641485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B890FD-A2C6-4F36-93FB-7C0CAAD1D39C}" type="slidenum">
              <a:rPr lang="en-US"/>
              <a:pPr/>
              <a:t>11</a:t>
            </a:fld>
            <a:endParaRPr lang="en-US" dirty="0"/>
          </a:p>
        </p:txBody>
      </p:sp>
    </p:spTree>
    <p:extLst>
      <p:ext uri="{BB962C8B-B14F-4D97-AF65-F5344CB8AC3E}">
        <p14:creationId xmlns:p14="http://schemas.microsoft.com/office/powerpoint/2010/main" xmlns="" val="26603826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thing we want you to walk away from this slide is not another policy or procedure to follow, but more of term of safety.</a:t>
            </a:r>
          </a:p>
          <a:p>
            <a:r>
              <a:rPr lang="en-US" dirty="0"/>
              <a:t/>
            </a:r>
            <a:br>
              <a:rPr lang="en-US" dirty="0"/>
            </a:br>
            <a:endParaRPr lang="en-US" dirty="0"/>
          </a:p>
          <a:p>
            <a:r>
              <a:rPr lang="en-US" dirty="0"/>
              <a:t>flat shoes in the event you need to follow a students</a:t>
            </a:r>
          </a:p>
          <a:p>
            <a:r>
              <a:rPr lang="en-US" dirty="0"/>
              <a:t>earrings that can't be pulled out.</a:t>
            </a:r>
          </a:p>
          <a:p>
            <a:r>
              <a:rPr lang="en-US" dirty="0"/>
              <a:t>rings that could scratch a student during an activity.</a:t>
            </a:r>
            <a:br>
              <a:rPr lang="en-US" dirty="0"/>
            </a:br>
            <a:endParaRPr lang="en-US" dirty="0"/>
          </a:p>
        </p:txBody>
      </p:sp>
      <p:sp>
        <p:nvSpPr>
          <p:cNvPr id="4" name="Slide Number Placeholder 3"/>
          <p:cNvSpPr>
            <a:spLocks noGrp="1"/>
          </p:cNvSpPr>
          <p:nvPr>
            <p:ph type="sldNum" sz="quarter" idx="10"/>
          </p:nvPr>
        </p:nvSpPr>
        <p:spPr/>
        <p:txBody>
          <a:bodyPr/>
          <a:lstStyle/>
          <a:p>
            <a:fld id="{14B890FD-A2C6-4F36-93FB-7C0CAAD1D39C}" type="slidenum">
              <a:rPr lang="en-US"/>
              <a:pPr/>
              <a:t>12</a:t>
            </a:fld>
            <a:endParaRPr lang="en-US" dirty="0"/>
          </a:p>
        </p:txBody>
      </p:sp>
    </p:spTree>
    <p:extLst>
      <p:ext uri="{BB962C8B-B14F-4D97-AF65-F5344CB8AC3E}">
        <p14:creationId xmlns:p14="http://schemas.microsoft.com/office/powerpoint/2010/main" xmlns="" val="41467948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Always refer the parent to the case manager or classroom teacher.</a:t>
            </a:r>
            <a:br>
              <a:rPr lang="en-US" dirty="0"/>
            </a:br>
            <a:endParaRPr lang="en-US" dirty="0"/>
          </a:p>
        </p:txBody>
      </p:sp>
      <p:sp>
        <p:nvSpPr>
          <p:cNvPr id="4" name="Slide Number Placeholder 3"/>
          <p:cNvSpPr>
            <a:spLocks noGrp="1"/>
          </p:cNvSpPr>
          <p:nvPr>
            <p:ph type="sldNum" sz="quarter" idx="10"/>
          </p:nvPr>
        </p:nvSpPr>
        <p:spPr/>
        <p:txBody>
          <a:bodyPr/>
          <a:lstStyle/>
          <a:p>
            <a:fld id="{14B890FD-A2C6-4F36-93FB-7C0CAAD1D39C}" type="slidenum">
              <a:rPr lang="en-US"/>
              <a:pPr/>
              <a:t>13</a:t>
            </a:fld>
            <a:endParaRPr lang="en-US" dirty="0"/>
          </a:p>
        </p:txBody>
      </p:sp>
    </p:spTree>
    <p:extLst>
      <p:ext uri="{BB962C8B-B14F-4D97-AF65-F5344CB8AC3E}">
        <p14:creationId xmlns:p14="http://schemas.microsoft.com/office/powerpoint/2010/main" xmlns="" val="3940240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dirty="0"/>
              <a:t>Click to edit Master title style</a:t>
            </a:r>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dirty="0"/>
              <a:pPr/>
              <a:t>5/20/2015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4074954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5/20/2015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3818090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dirty="0"/>
              <a:t>Click to edit Master title style</a:t>
            </a:r>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41364446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dirty="0"/>
              <a:t>Click to edit Master title style</a:t>
            </a:r>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xmlns="" val="19884516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dirty="0"/>
              <a:t>Click to edit Master title style</a:t>
            </a:r>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27307707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dirty="0"/>
              <a:t>Click to edit Master title style</a:t>
            </a:r>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dirty="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xmlns="" val="22118313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dirty="0"/>
              <a:t>Click to edit Master title style</a:t>
            </a:r>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dirty="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7754331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5/20/2015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18780655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5/20/2015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1444379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chor="ct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5/20/2015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1159786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dirty="0"/>
              <a:t>Click to edit Master title style</a:t>
            </a:r>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566096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B61BEF0D-F0BB-DE4B-95CE-6DB70DBA9567}" type="datetimeFigureOut">
              <a:rPr lang="en-US" dirty="0"/>
              <a:pPr/>
              <a:t>5/20/2015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2542606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5/20/2015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1949276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5/20/2015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196919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3601689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dirty="0"/>
              <a:t>Click to edit Master title style</a:t>
            </a:r>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2948238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dirty="0"/>
              <a:t>Click to edit Master title style</a:t>
            </a:r>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790271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5/20/2015</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3396285679"/>
      </p:ext>
    </p:extLst>
  </p:cSld>
  <p:clrMap bg1="dk1" tx1="lt1" bg2="dk2" tx2="lt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 id="2147483698" r:id="rId16"/>
    <p:sldLayoutId id="214748369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youtu.be/CcsUYu0PVxY"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vacavilleusd.org/"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ideo" Target="https://www.youtube.com/embed/RwlhUcSGqgs" TargetMode="External"/><Relationship Id="rId5" Type="http://schemas.openxmlformats.org/officeDocument/2006/relationships/hyperlink" Target="https://youtu.be/RwlhUcSGqgs" TargetMode="Externa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solidFill>
                  <a:srgbClr val="FFFFFF"/>
                </a:solidFill>
                <a:latin typeface="Century Gothic"/>
                <a:cs typeface="Times New Roman" charset="0"/>
              </a:rPr>
              <a:t>Para Professional Instructional </a:t>
            </a:r>
            <a:r>
              <a:rPr lang="en-US" dirty="0" smtClean="0">
                <a:solidFill>
                  <a:srgbClr val="FFFFFF"/>
                </a:solidFill>
                <a:latin typeface="Century Gothic"/>
                <a:cs typeface="Times New Roman" charset="0"/>
              </a:rPr>
              <a:t>Assistants</a:t>
            </a:r>
            <a:endParaRPr lang="en-US" dirty="0"/>
          </a:p>
        </p:txBody>
      </p:sp>
      <p:sp>
        <p:nvSpPr>
          <p:cNvPr id="3" name="Subtitle 2"/>
          <p:cNvSpPr>
            <a:spLocks noGrp="1"/>
          </p:cNvSpPr>
          <p:nvPr>
            <p:ph type="subTitle" idx="1"/>
          </p:nvPr>
        </p:nvSpPr>
        <p:spPr/>
        <p:txBody>
          <a:bodyPr/>
          <a:lstStyle/>
          <a:p>
            <a:pPr algn="ctr"/>
            <a:endParaRPr lang="en-US" b="1" dirty="0"/>
          </a:p>
          <a:p>
            <a:pPr algn="ctr"/>
            <a:r>
              <a:rPr lang="en-US" b="1" dirty="0"/>
              <a:t>Cheryl Ramos</a:t>
            </a:r>
          </a:p>
          <a:p>
            <a:pPr algn="ctr"/>
            <a:r>
              <a:rPr lang="en-US" b="1" dirty="0">
                <a:latin typeface="Century Gothic" charset="0"/>
              </a:rPr>
              <a:t>Muriel Clack</a:t>
            </a:r>
          </a:p>
          <a:p>
            <a:pPr algn="ctr"/>
            <a:endParaRPr lang="en-US" b="1" dirty="0">
              <a:latin typeface="Century Gothic" charset="0"/>
            </a:endParaRPr>
          </a:p>
        </p:txBody>
      </p:sp>
      <p:sp>
        <p:nvSpPr>
          <p:cNvPr id="4" name="Rectangle 3"/>
          <p:cNvSpPr/>
          <p:nvPr/>
        </p:nvSpPr>
        <p:spPr>
          <a:xfrm>
            <a:off x="5345446" y="6105868"/>
            <a:ext cx="3631122" cy="369332"/>
          </a:xfrm>
          <a:prstGeom prst="rect">
            <a:avLst/>
          </a:prstGeom>
        </p:spPr>
        <p:txBody>
          <a:bodyPr wrap="none">
            <a:spAutoFit/>
          </a:bodyPr>
          <a:lstStyle/>
          <a:p>
            <a:r>
              <a:rPr lang="en-US" dirty="0" smtClean="0">
                <a:hlinkClick r:id="rId3"/>
              </a:rPr>
              <a:t>https://youtu.be/CcsUYu0PVxY</a:t>
            </a:r>
            <a:endParaRPr lang="en-US" dirty="0"/>
          </a:p>
        </p:txBody>
      </p:sp>
    </p:spTree>
    <p:extLst>
      <p:ext uri="{BB962C8B-B14F-4D97-AF65-F5344CB8AC3E}">
        <p14:creationId xmlns:p14="http://schemas.microsoft.com/office/powerpoint/2010/main" xmlns="" val="22928471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62748" y="400050"/>
            <a:ext cx="5731977" cy="830263"/>
          </a:xfrm>
          <a:prstGeom prst="rect">
            <a:avLst/>
          </a:prstGeom>
        </p:spPr>
        <p:txBody>
          <a:bodyPr wrap="square" rtlCol="0">
            <a:spAutoFit/>
          </a:bodyPr>
          <a:lstStyle/>
          <a:p>
            <a:pPr algn="ctr"/>
            <a:r>
              <a:rPr lang="en-US" sz="4800" dirty="0">
                <a:latin typeface="Times New Roman"/>
                <a:cs typeface="Times New Roman"/>
              </a:rPr>
              <a:t>Handbook</a:t>
            </a:r>
            <a:endParaRPr lang="en-US" dirty="0"/>
          </a:p>
        </p:txBody>
      </p:sp>
      <p:sp>
        <p:nvSpPr>
          <p:cNvPr id="3" name="TextBox 2"/>
          <p:cNvSpPr txBox="1"/>
          <p:nvPr/>
        </p:nvSpPr>
        <p:spPr>
          <a:xfrm>
            <a:off x="2419350" y="1758950"/>
            <a:ext cx="7377113" cy="2862322"/>
          </a:xfrm>
          <a:prstGeom prst="rect">
            <a:avLst/>
          </a:prstGeom>
        </p:spPr>
        <p:txBody>
          <a:bodyPr rtlCol="0">
            <a:spAutoFit/>
          </a:bodyPr>
          <a:lstStyle/>
          <a:p>
            <a:pPr marL="285750" indent="-285750" algn="ctr">
              <a:buFont typeface="Arial" panose="020B0604020202020204" pitchFamily="34" charset="0"/>
              <a:buChar char="•"/>
            </a:pPr>
            <a:endParaRPr lang="en-US" dirty="0"/>
          </a:p>
          <a:p>
            <a:pPr marL="285750" indent="-285750">
              <a:buFont typeface="Arial" panose="020B0604020202020204" pitchFamily="34" charset="0"/>
              <a:buChar char="•"/>
            </a:pPr>
            <a:r>
              <a:rPr lang="en-US" sz="2400" b="1" dirty="0"/>
              <a:t>Code of Ethics</a:t>
            </a:r>
          </a:p>
          <a:p>
            <a:pPr marL="285750" indent="-285750">
              <a:buFont typeface="Arial" panose="020B0604020202020204" pitchFamily="34" charset="0"/>
              <a:buChar char="•"/>
            </a:pPr>
            <a:r>
              <a:rPr lang="en-US" sz="2400" b="1" dirty="0"/>
              <a:t>Dress and Grooming</a:t>
            </a:r>
          </a:p>
          <a:p>
            <a:pPr marL="285750" indent="-285750">
              <a:buFont typeface="Arial" panose="020B0604020202020204" pitchFamily="34" charset="0"/>
              <a:buChar char="•"/>
            </a:pPr>
            <a:r>
              <a:rPr lang="en-US" sz="2400" b="1" dirty="0"/>
              <a:t>Confidentiality</a:t>
            </a:r>
          </a:p>
          <a:p>
            <a:pPr marL="285750" indent="-285750">
              <a:buFont typeface="Arial" panose="020B0604020202020204" pitchFamily="34" charset="0"/>
              <a:buChar char="•"/>
            </a:pPr>
            <a:r>
              <a:rPr lang="en-US" sz="2400" b="1" dirty="0"/>
              <a:t>First week on the job</a:t>
            </a:r>
          </a:p>
          <a:p>
            <a:pPr marL="285750" indent="-285750">
              <a:buFont typeface="Arial" panose="020B0604020202020204" pitchFamily="34" charset="0"/>
              <a:buChar char="•"/>
            </a:pPr>
            <a:r>
              <a:rPr lang="en-US" sz="2400" b="1" dirty="0"/>
              <a:t>Question for Clarity</a:t>
            </a:r>
          </a:p>
          <a:p>
            <a:pPr marL="285750" indent="-285750">
              <a:buFont typeface="Arial" panose="020B0604020202020204" pitchFamily="34" charset="0"/>
              <a:buChar char="•"/>
            </a:pPr>
            <a:r>
              <a:rPr lang="en-US" sz="2400" b="1" dirty="0"/>
              <a:t>Roles and responsibilities</a:t>
            </a:r>
          </a:p>
          <a:p>
            <a:pPr marL="285750" indent="-285750" algn="ctr">
              <a:buFont typeface="Arial" panose="020B0604020202020204" pitchFamily="34" charset="0"/>
              <a:buChar char="•"/>
            </a:pPr>
            <a:endParaRPr lang="en-US" dirty="0"/>
          </a:p>
        </p:txBody>
      </p:sp>
    </p:spTree>
    <p:extLst>
      <p:ext uri="{BB962C8B-B14F-4D97-AF65-F5344CB8AC3E}">
        <p14:creationId xmlns:p14="http://schemas.microsoft.com/office/powerpoint/2010/main" xmlns="" val="5139390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3888" y="165100"/>
            <a:ext cx="10892678" cy="6217087"/>
          </a:xfrm>
          <a:prstGeom prst="rect">
            <a:avLst/>
          </a:prstGeom>
        </p:spPr>
        <p:txBody>
          <a:bodyPr rtlCol="0">
            <a:spAutoFit/>
          </a:bodyPr>
          <a:lstStyle/>
          <a:p>
            <a:pPr algn="just"/>
            <a:r>
              <a:rPr lang="en-US" sz="1600" dirty="0">
                <a:latin typeface="Times New Roman"/>
                <a:cs typeface="Times New Roman"/>
              </a:rPr>
              <a:t>Classified Personnel                                                                                                                    E 4219.21</a:t>
            </a:r>
          </a:p>
          <a:p>
            <a:pPr algn="r"/>
            <a:endParaRPr lang="en-US" dirty="0">
              <a:latin typeface="Arial" charset="0"/>
              <a:cs typeface="Arial" charset="0"/>
            </a:endParaRPr>
          </a:p>
          <a:p>
            <a:pPr algn="ctr"/>
            <a:r>
              <a:rPr lang="en-US" sz="1600" dirty="0">
                <a:latin typeface="Times New Roman"/>
                <a:cs typeface="Times New Roman"/>
              </a:rPr>
              <a:t>CODE OF ETHICS</a:t>
            </a:r>
          </a:p>
          <a:p>
            <a:r>
              <a:rPr lang="en-US" sz="1600" dirty="0">
                <a:latin typeface="Times New Roman"/>
                <a:cs typeface="Times New Roman"/>
              </a:rPr>
              <a:t>CLASSIFIED EMPLOYEES</a:t>
            </a:r>
          </a:p>
          <a:p>
            <a:r>
              <a:rPr lang="en-US" sz="1600" dirty="0">
                <a:latin typeface="Times New Roman"/>
                <a:cs typeface="Times New Roman"/>
              </a:rPr>
              <a:t>School employees who are in daily contact with many phases of educational work should be persons whose conduct is beyond reproach and who sincerely believe in the advancement of education and the betterment of working conditions; therefore, the Service Employees International Union proposes this Code of Ethics as a standard for its members.</a:t>
            </a:r>
          </a:p>
          <a:p>
            <a:endParaRPr lang="en-US" dirty="0">
              <a:latin typeface="Arial"/>
              <a:cs typeface="Arial"/>
            </a:endParaRPr>
          </a:p>
          <a:p>
            <a:r>
              <a:rPr lang="en-US" sz="1600" dirty="0">
                <a:latin typeface="Times New Roman"/>
                <a:cs typeface="Times New Roman"/>
              </a:rPr>
              <a:t>AS A SCHOOL EMPLOYEE I WILL:</a:t>
            </a:r>
          </a:p>
          <a:p>
            <a:r>
              <a:rPr lang="en-US" sz="1600" dirty="0">
                <a:latin typeface="Times New Roman"/>
                <a:cs typeface="Times New Roman"/>
              </a:rPr>
              <a:t>1.  Be proud of my vocation in order that I may use my best endeavors to elevate the standards of my position so  that  I may merit             a  reputation for high quality of service -to the end that others may emulate my example.</a:t>
            </a:r>
          </a:p>
          <a:p>
            <a:r>
              <a:rPr lang="en-US" sz="1600" dirty="0">
                <a:latin typeface="Times New Roman"/>
                <a:cs typeface="Times New Roman"/>
              </a:rPr>
              <a:t>2.  Be a person of integrity, clean speech, desirable personal habits, and physical fitness.</a:t>
            </a:r>
          </a:p>
          <a:p>
            <a:r>
              <a:rPr lang="en-US" sz="1600" dirty="0">
                <a:latin typeface="Times New Roman"/>
                <a:cs typeface="Times New Roman"/>
              </a:rPr>
              <a:t>3   Be just in my criticism and be generous in my praise; to improve and not destroy.</a:t>
            </a:r>
          </a:p>
          <a:p>
            <a:r>
              <a:rPr lang="en-US" sz="1600" dirty="0">
                <a:latin typeface="Times New Roman"/>
                <a:cs typeface="Times New Roman"/>
              </a:rPr>
              <a:t>4.  At all times be courteous in my relations with students, parents, teachers and others.</a:t>
            </a:r>
          </a:p>
          <a:p>
            <a:r>
              <a:rPr lang="en-US" sz="1600" dirty="0">
                <a:latin typeface="Times New Roman"/>
                <a:cs typeface="Times New Roman"/>
              </a:rPr>
              <a:t>5.  Be a resourceful person who readily adapts himself to different kinds of work and changed conditions and </a:t>
            </a:r>
          </a:p>
          <a:p>
            <a:r>
              <a:rPr lang="en-US" sz="1600" dirty="0">
                <a:latin typeface="Times New Roman"/>
                <a:cs typeface="Times New Roman"/>
              </a:rPr>
              <a:t>     finds better ways to do things.</a:t>
            </a:r>
          </a:p>
          <a:p>
            <a:r>
              <a:rPr lang="en-US" sz="1600" dirty="0">
                <a:latin typeface="Times New Roman"/>
                <a:cs typeface="Times New Roman"/>
              </a:rPr>
              <a:t>6.  Conduct myself in a spirit of friendly helpfulness to my fellow employees to the end that I will consider no </a:t>
            </a:r>
          </a:p>
          <a:p>
            <a:r>
              <a:rPr lang="en-US" sz="1600" dirty="0">
                <a:latin typeface="Times New Roman"/>
                <a:cs typeface="Times New Roman"/>
              </a:rPr>
              <a:t>     personal  success legitimate or ethical which is secured by taking unfair advantage of another.</a:t>
            </a:r>
          </a:p>
          <a:p>
            <a:r>
              <a:rPr lang="en-US" sz="1600" dirty="0">
                <a:latin typeface="Times New Roman"/>
                <a:cs typeface="Times New Roman"/>
              </a:rPr>
              <a:t>7.  Associate myself with employees of other districts for the purpose of discussing school problems and </a:t>
            </a:r>
          </a:p>
          <a:p>
            <a:r>
              <a:rPr lang="en-US" sz="1600" dirty="0">
                <a:latin typeface="Times New Roman"/>
                <a:cs typeface="Times New Roman"/>
              </a:rPr>
              <a:t>     cooperating in the improvement of public school conditions.</a:t>
            </a:r>
          </a:p>
          <a:p>
            <a:r>
              <a:rPr lang="en-US" sz="1600" dirty="0">
                <a:latin typeface="Times New Roman"/>
                <a:cs typeface="Times New Roman"/>
              </a:rPr>
              <a:t>8.  Always uphold my obligations as a citizen to my nation, my state, my school district</a:t>
            </a:r>
          </a:p>
          <a:p>
            <a:r>
              <a:rPr lang="en-US" sz="1600" dirty="0">
                <a:latin typeface="Times New Roman"/>
                <a:cs typeface="Times New Roman"/>
              </a:rPr>
              <a:t>     and my community, and give them unswerving loyalty.</a:t>
            </a:r>
          </a:p>
          <a:p>
            <a:r>
              <a:rPr lang="en-US" sz="1600" dirty="0">
                <a:latin typeface="Times New Roman"/>
                <a:cs typeface="Times New Roman"/>
              </a:rPr>
              <a:t>9   Always bear in mind that the purpose of SEIU is to promote the efficiency and raise the standards of all </a:t>
            </a:r>
          </a:p>
          <a:p>
            <a:r>
              <a:rPr lang="en-US" sz="1600" dirty="0">
                <a:latin typeface="Times New Roman"/>
                <a:cs typeface="Times New Roman"/>
              </a:rPr>
              <a:t>     school employees and that I shall be equally obligated to assist all my fellow workers. </a:t>
            </a:r>
          </a:p>
        </p:txBody>
      </p:sp>
    </p:spTree>
    <p:extLst>
      <p:ext uri="{BB962C8B-B14F-4D97-AF65-F5344CB8AC3E}">
        <p14:creationId xmlns:p14="http://schemas.microsoft.com/office/powerpoint/2010/main" xmlns="" val="13025503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3075" y="614363"/>
            <a:ext cx="11147425" cy="4862870"/>
          </a:xfrm>
          <a:prstGeom prst="rect">
            <a:avLst/>
          </a:prstGeom>
        </p:spPr>
        <p:txBody>
          <a:bodyPr rtlCol="0">
            <a:spAutoFit/>
          </a:bodyPr>
          <a:lstStyle/>
          <a:p>
            <a:r>
              <a:rPr lang="en-US" dirty="0">
                <a:latin typeface="Century Gothic" charset="0"/>
              </a:rPr>
              <a:t>                                                     </a:t>
            </a:r>
          </a:p>
          <a:p>
            <a:endParaRPr lang="en-US" dirty="0">
              <a:latin typeface="Century Gothic" charset="0"/>
            </a:endParaRPr>
          </a:p>
          <a:p>
            <a:endParaRPr lang="en-US" dirty="0">
              <a:latin typeface="Century Gothic" charset="0"/>
            </a:endParaRPr>
          </a:p>
          <a:p>
            <a:endParaRPr lang="en-US" dirty="0">
              <a:latin typeface="Century Gothic" charset="0"/>
            </a:endParaRPr>
          </a:p>
          <a:p>
            <a:endParaRPr lang="en-US" dirty="0">
              <a:latin typeface="Century Gothic" charset="0"/>
            </a:endParaRPr>
          </a:p>
          <a:p>
            <a:pPr algn="ctr"/>
            <a:r>
              <a:rPr lang="en-US" dirty="0">
                <a:latin typeface="Century Gothic" charset="0"/>
              </a:rPr>
              <a:t>                                                    </a:t>
            </a:r>
            <a:r>
              <a:rPr lang="en-US" sz="2000" dirty="0">
                <a:latin typeface="Times New Roman"/>
                <a:cs typeface="Times New Roman"/>
              </a:rPr>
              <a:t>DRESS AND GROOMING                                                 4319.22</a:t>
            </a:r>
          </a:p>
          <a:p>
            <a:pPr algn="ctr"/>
            <a:endParaRPr lang="en-US" dirty="0">
              <a:latin typeface="Century Gothic" charset="0"/>
            </a:endParaRPr>
          </a:p>
          <a:p>
            <a:pPr algn="ctr"/>
            <a:endParaRPr lang="en-US" dirty="0">
              <a:latin typeface="Century Gothic" charset="0"/>
            </a:endParaRPr>
          </a:p>
          <a:p>
            <a:pPr algn="ctr"/>
            <a:endParaRPr lang="en-US" dirty="0">
              <a:latin typeface="Century Gothic" charset="0"/>
            </a:endParaRPr>
          </a:p>
          <a:p>
            <a:pPr algn="r"/>
            <a:r>
              <a:rPr lang="en-US" sz="2000" dirty="0">
                <a:latin typeface="Times New Roman"/>
                <a:cs typeface="Times New Roman"/>
              </a:rPr>
              <a:t> </a:t>
            </a:r>
          </a:p>
          <a:p>
            <a:r>
              <a:rPr lang="en-US" sz="2000" dirty="0">
                <a:latin typeface="Times New Roman"/>
                <a:cs typeface="Times New Roman"/>
              </a:rPr>
              <a:t>The Board of Education believes that appropriate dress and grooming by district employees contribute to a productive learning environment and model positive behavior. During school hours and at school activities, employees shall maintain professional standards of dress and grooming that demonstrate their high regard for education, present an image consistent with their job responsibilities and assignment, and not endanger the health or safety of employees or students. All employees shall be held to the same standards unless their assignment provides for modified dress as approved by their supervisor.</a:t>
            </a:r>
          </a:p>
        </p:txBody>
      </p:sp>
    </p:spTree>
    <p:extLst>
      <p:ext uri="{BB962C8B-B14F-4D97-AF65-F5344CB8AC3E}">
        <p14:creationId xmlns:p14="http://schemas.microsoft.com/office/powerpoint/2010/main" xmlns="" val="16076181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5680" y="4463487"/>
            <a:ext cx="8928100" cy="2123658"/>
          </a:xfrm>
          <a:prstGeom prst="rect">
            <a:avLst/>
          </a:prstGeom>
        </p:spPr>
        <p:txBody>
          <a:bodyPr rtlCol="0">
            <a:spAutoFit/>
          </a:bodyPr>
          <a:lstStyle/>
          <a:p>
            <a:pPr algn="ctr"/>
            <a:r>
              <a:rPr lang="en-US" sz="1600" dirty="0">
                <a:latin typeface="Century Gothic" charset="0"/>
              </a:rPr>
              <a:t>45345.  Notwithstanding the provisions of Section 48950, no</a:t>
            </a:r>
            <a:r>
              <a:rPr lang="en-US" dirty="0">
                <a:latin typeface="Century Gothic" charset="0"/>
              </a:rPr>
              <a:t/>
            </a:r>
            <a:br>
              <a:rPr lang="en-US" dirty="0">
                <a:latin typeface="Century Gothic" charset="0"/>
              </a:rPr>
            </a:br>
            <a:r>
              <a:rPr lang="en-US" sz="1600" dirty="0">
                <a:latin typeface="Century Gothic" charset="0"/>
              </a:rPr>
              <a:t>instructional aide shall give out any personal information concerning</a:t>
            </a:r>
            <a:r>
              <a:rPr lang="en-US" dirty="0">
                <a:latin typeface="Century Gothic" charset="0"/>
              </a:rPr>
              <a:t/>
            </a:r>
            <a:br>
              <a:rPr lang="en-US" dirty="0">
                <a:latin typeface="Century Gothic" charset="0"/>
              </a:rPr>
            </a:br>
            <a:r>
              <a:rPr lang="en-US" sz="1600" dirty="0">
                <a:latin typeface="Century Gothic" charset="0"/>
              </a:rPr>
              <a:t>any pupil who is not his own child or ward, except under judicial</a:t>
            </a:r>
            <a:r>
              <a:rPr lang="en-US" dirty="0">
                <a:latin typeface="Century Gothic" charset="0"/>
              </a:rPr>
              <a:t/>
            </a:r>
            <a:br>
              <a:rPr lang="en-US" dirty="0">
                <a:latin typeface="Century Gothic" charset="0"/>
              </a:rPr>
            </a:br>
            <a:r>
              <a:rPr lang="en-US" sz="1600" dirty="0">
                <a:latin typeface="Century Gothic" charset="0"/>
              </a:rPr>
              <a:t>process, to any person other than a teacher or administrator in the</a:t>
            </a:r>
            <a:r>
              <a:rPr lang="en-US" dirty="0">
                <a:latin typeface="Century Gothic" charset="0"/>
              </a:rPr>
              <a:t/>
            </a:r>
            <a:br>
              <a:rPr lang="en-US" dirty="0">
                <a:latin typeface="Century Gothic" charset="0"/>
              </a:rPr>
            </a:br>
            <a:r>
              <a:rPr lang="en-US" sz="1600" dirty="0">
                <a:latin typeface="Century Gothic" charset="0"/>
              </a:rPr>
              <a:t>school which the pupil attends. A violation of this section may be a</a:t>
            </a:r>
            <a:r>
              <a:rPr lang="en-US" dirty="0">
                <a:latin typeface="Century Gothic" charset="0"/>
              </a:rPr>
              <a:t/>
            </a:r>
            <a:br>
              <a:rPr lang="en-US" dirty="0">
                <a:latin typeface="Century Gothic" charset="0"/>
              </a:rPr>
            </a:br>
            <a:r>
              <a:rPr lang="en-US" sz="1600" dirty="0">
                <a:latin typeface="Century Gothic" charset="0"/>
              </a:rPr>
              <a:t>cause for disciplinary action, including dismissal.</a:t>
            </a:r>
            <a:r>
              <a:rPr lang="en-US" dirty="0">
                <a:latin typeface="Century Gothic" charset="0"/>
              </a:rPr>
              <a:t/>
            </a:r>
            <a:br>
              <a:rPr lang="en-US" dirty="0">
                <a:latin typeface="Century Gothic" charset="0"/>
              </a:rPr>
            </a:br>
            <a:r>
              <a:rPr lang="en-US" dirty="0">
                <a:latin typeface="Century Gothic" charset="0"/>
              </a:rPr>
              <a:t/>
            </a:r>
            <a:br>
              <a:rPr lang="en-US" dirty="0">
                <a:latin typeface="Century Gothic" charset="0"/>
              </a:rPr>
            </a:br>
            <a:endParaRPr lang="en-US" dirty="0"/>
          </a:p>
        </p:txBody>
      </p:sp>
      <p:sp>
        <p:nvSpPr>
          <p:cNvPr id="3" name="TextBox 2"/>
          <p:cNvSpPr txBox="1"/>
          <p:nvPr/>
        </p:nvSpPr>
        <p:spPr>
          <a:xfrm>
            <a:off x="3717468" y="430605"/>
            <a:ext cx="3688316" cy="707886"/>
          </a:xfrm>
          <a:prstGeom prst="rect">
            <a:avLst/>
          </a:prstGeom>
        </p:spPr>
        <p:txBody>
          <a:bodyPr rtlCol="0">
            <a:spAutoFit/>
          </a:bodyPr>
          <a:lstStyle/>
          <a:p>
            <a:pPr algn="ctr"/>
            <a:r>
              <a:rPr lang="en-US" sz="4000" b="1" dirty="0">
                <a:latin typeface="Times New Roman"/>
                <a:cs typeface="Times New Roman"/>
              </a:rPr>
              <a:t>Confidentiality</a:t>
            </a:r>
          </a:p>
        </p:txBody>
      </p:sp>
      <p:sp>
        <p:nvSpPr>
          <p:cNvPr id="4" name="TextBox 3"/>
          <p:cNvSpPr txBox="1"/>
          <p:nvPr/>
        </p:nvSpPr>
        <p:spPr>
          <a:xfrm>
            <a:off x="1175887" y="1627188"/>
            <a:ext cx="8980938" cy="1754326"/>
          </a:xfrm>
          <a:prstGeom prst="rect">
            <a:avLst/>
          </a:prstGeom>
        </p:spPr>
        <p:txBody>
          <a:bodyPr rtlCol="0">
            <a:spAutoFit/>
          </a:bodyPr>
          <a:lstStyle/>
          <a:p>
            <a:r>
              <a:rPr lang="en-US" dirty="0"/>
              <a:t>Ongoing communication with parents is the responsibility of the IEP case Carrier and /or classroom teacher.  However, there may be situations in which you are the person to whom parents initially communicate a need or question.  Be sure to inform the teachers about the information discussed.  If the teachers asks you to write in a student 's communication log, be sure to have the teacher review and approve each entry before sending it home. </a:t>
            </a:r>
          </a:p>
        </p:txBody>
      </p:sp>
      <p:sp>
        <p:nvSpPr>
          <p:cNvPr id="5" name="TextBox 4"/>
          <p:cNvSpPr txBox="1"/>
          <p:nvPr/>
        </p:nvSpPr>
        <p:spPr>
          <a:xfrm>
            <a:off x="4141694" y="3948056"/>
            <a:ext cx="3205779" cy="369332"/>
          </a:xfrm>
          <a:prstGeom prst="rect">
            <a:avLst/>
          </a:prstGeom>
          <a:noFill/>
        </p:spPr>
        <p:txBody>
          <a:bodyPr wrap="square" rtlCol="0">
            <a:spAutoFit/>
          </a:bodyPr>
          <a:lstStyle/>
          <a:p>
            <a:pPr algn="ctr"/>
            <a:r>
              <a:rPr lang="en-US" dirty="0" smtClean="0"/>
              <a:t>California ED Code</a:t>
            </a:r>
            <a:endParaRPr lang="en-US" dirty="0"/>
          </a:p>
        </p:txBody>
      </p:sp>
    </p:spTree>
    <p:extLst>
      <p:ext uri="{BB962C8B-B14F-4D97-AF65-F5344CB8AC3E}">
        <p14:creationId xmlns:p14="http://schemas.microsoft.com/office/powerpoint/2010/main" xmlns="" val="14836126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16544" y="767001"/>
            <a:ext cx="2743200" cy="369332"/>
          </a:xfrm>
          <a:prstGeom prst="rect">
            <a:avLst/>
          </a:prstGeom>
        </p:spPr>
        <p:txBody>
          <a:bodyPr rtlCol="0">
            <a:spAutoFit/>
          </a:bodyPr>
          <a:lstStyle/>
          <a:p>
            <a:pPr algn="ctr"/>
            <a:r>
              <a:rPr lang="en-US" dirty="0"/>
              <a:t>Role and Responsibility</a:t>
            </a:r>
          </a:p>
        </p:txBody>
      </p:sp>
      <p:sp>
        <p:nvSpPr>
          <p:cNvPr id="6" name="TextBox 5"/>
          <p:cNvSpPr txBox="1"/>
          <p:nvPr/>
        </p:nvSpPr>
        <p:spPr>
          <a:xfrm>
            <a:off x="4561242" y="1430767"/>
            <a:ext cx="2753958" cy="369332"/>
          </a:xfrm>
          <a:prstGeom prst="rect">
            <a:avLst/>
          </a:prstGeom>
          <a:noFill/>
        </p:spPr>
        <p:txBody>
          <a:bodyPr wrap="square" rtlCol="0">
            <a:spAutoFit/>
          </a:bodyPr>
          <a:lstStyle/>
          <a:p>
            <a:pPr algn="ctr"/>
            <a:r>
              <a:rPr lang="en-US" dirty="0" smtClean="0"/>
              <a:t>Instructional </a:t>
            </a:r>
            <a:endParaRPr lang="en-US" dirty="0"/>
          </a:p>
        </p:txBody>
      </p:sp>
      <p:sp>
        <p:nvSpPr>
          <p:cNvPr id="7" name="TextBox 6"/>
          <p:cNvSpPr txBox="1"/>
          <p:nvPr/>
        </p:nvSpPr>
        <p:spPr>
          <a:xfrm>
            <a:off x="774551" y="1936376"/>
            <a:ext cx="4539727" cy="4647426"/>
          </a:xfrm>
          <a:prstGeom prst="rect">
            <a:avLst/>
          </a:prstGeom>
          <a:noFill/>
        </p:spPr>
        <p:txBody>
          <a:bodyPr wrap="square" rtlCol="0">
            <a:spAutoFit/>
          </a:bodyPr>
          <a:lstStyle/>
          <a:p>
            <a:r>
              <a:rPr lang="en-US" sz="1400" dirty="0" smtClean="0"/>
              <a:t>Duties the Para Professional may perform</a:t>
            </a:r>
          </a:p>
          <a:p>
            <a:endParaRPr lang="en-US" sz="1400" dirty="0" smtClean="0"/>
          </a:p>
          <a:p>
            <a:pPr marL="228600" indent="-228600">
              <a:buAutoNum type="arabicPeriod"/>
            </a:pPr>
            <a:r>
              <a:rPr lang="en-US" sz="1400" dirty="0" smtClean="0"/>
              <a:t>Assist individuals or groups of students.</a:t>
            </a:r>
          </a:p>
          <a:p>
            <a:pPr marL="228600" indent="-228600">
              <a:buAutoNum type="arabicPeriod"/>
            </a:pPr>
            <a:r>
              <a:rPr lang="en-US" sz="1400" dirty="0" smtClean="0"/>
              <a:t>Listen to and read with  students or small groups. </a:t>
            </a:r>
          </a:p>
          <a:p>
            <a:pPr marL="228600" indent="-228600">
              <a:buAutoNum type="arabicPeriod"/>
            </a:pPr>
            <a:r>
              <a:rPr lang="en-US" sz="1400" dirty="0" smtClean="0"/>
              <a:t>Provide support with independent reading.</a:t>
            </a:r>
          </a:p>
          <a:p>
            <a:pPr marL="228600" indent="-228600">
              <a:buAutoNum type="arabicPeriod"/>
            </a:pPr>
            <a:r>
              <a:rPr lang="en-US" sz="1400" dirty="0" smtClean="0"/>
              <a:t>Assist with practice activities and drill with teacher direction.</a:t>
            </a:r>
          </a:p>
          <a:p>
            <a:pPr marL="228600" indent="-228600">
              <a:buAutoNum type="arabicPeriod"/>
            </a:pPr>
            <a:r>
              <a:rPr lang="en-US" sz="1400" dirty="0" smtClean="0"/>
              <a:t>With teacher direction, create learning materials. </a:t>
            </a:r>
          </a:p>
          <a:p>
            <a:pPr marL="228600" indent="-228600">
              <a:buAutoNum type="arabicPeriod"/>
            </a:pPr>
            <a:r>
              <a:rPr lang="en-US" sz="1400" dirty="0" smtClean="0"/>
              <a:t>With teacher direction, modify learning materials.</a:t>
            </a:r>
          </a:p>
          <a:p>
            <a:pPr marL="228600" indent="-228600">
              <a:buAutoNum type="arabicPeriod"/>
            </a:pPr>
            <a:r>
              <a:rPr lang="en-US" sz="1400" dirty="0" smtClean="0"/>
              <a:t>Administer tests individually</a:t>
            </a:r>
          </a:p>
          <a:p>
            <a:pPr marL="228600" indent="-228600">
              <a:buAutoNum type="arabicPeriod"/>
            </a:pPr>
            <a:r>
              <a:rPr lang="en-US" sz="1400" dirty="0" smtClean="0"/>
              <a:t>Assist student with written activities</a:t>
            </a:r>
          </a:p>
          <a:p>
            <a:pPr marL="228600" indent="-228600">
              <a:buAutoNum type="arabicPeriod"/>
            </a:pPr>
            <a:r>
              <a:rPr lang="en-US" sz="1400" dirty="0" smtClean="0"/>
              <a:t>Assist student with organizational skills.</a:t>
            </a:r>
          </a:p>
          <a:p>
            <a:pPr marL="228600" indent="-228600">
              <a:buAutoNum type="arabicPeriod"/>
            </a:pPr>
            <a:r>
              <a:rPr lang="en-US" sz="1400" dirty="0" smtClean="0"/>
              <a:t>Check for class work and homework completion.</a:t>
            </a:r>
          </a:p>
          <a:p>
            <a:pPr marL="228600" indent="-228600">
              <a:buAutoNum type="arabicPeriod"/>
            </a:pPr>
            <a:r>
              <a:rPr lang="en-US" sz="1400" dirty="0" smtClean="0"/>
              <a:t>Assist with educational games</a:t>
            </a:r>
          </a:p>
          <a:p>
            <a:pPr marL="228600" indent="-228600">
              <a:buAutoNum type="arabicPeriod"/>
            </a:pPr>
            <a:r>
              <a:rPr lang="en-US" sz="1400" dirty="0" smtClean="0"/>
              <a:t>Assist students with technology skills.</a:t>
            </a:r>
          </a:p>
          <a:p>
            <a:pPr marL="228600" indent="-228600">
              <a:buAutoNum type="arabicPeriod"/>
            </a:pPr>
            <a:endParaRPr lang="en-US" sz="1200" dirty="0" smtClean="0"/>
          </a:p>
          <a:p>
            <a:endParaRPr lang="en-US" dirty="0" smtClean="0"/>
          </a:p>
        </p:txBody>
      </p:sp>
      <p:sp>
        <p:nvSpPr>
          <p:cNvPr id="8" name="TextBox 7"/>
          <p:cNvSpPr txBox="1"/>
          <p:nvPr/>
        </p:nvSpPr>
        <p:spPr>
          <a:xfrm>
            <a:off x="6884894" y="1936376"/>
            <a:ext cx="4195482" cy="2739211"/>
          </a:xfrm>
          <a:prstGeom prst="rect">
            <a:avLst/>
          </a:prstGeom>
          <a:noFill/>
        </p:spPr>
        <p:txBody>
          <a:bodyPr wrap="square" rtlCol="0">
            <a:spAutoFit/>
          </a:bodyPr>
          <a:lstStyle/>
          <a:p>
            <a:pPr algn="ctr"/>
            <a:r>
              <a:rPr lang="en-US" sz="1400" dirty="0" smtClean="0"/>
              <a:t>Duties the Para Professional may not perform</a:t>
            </a:r>
          </a:p>
          <a:p>
            <a:endParaRPr lang="en-US" sz="1400" dirty="0" smtClean="0"/>
          </a:p>
          <a:p>
            <a:pPr marL="228600" indent="-228600">
              <a:buAutoNum type="arabicPeriod"/>
            </a:pPr>
            <a:r>
              <a:rPr lang="en-US" sz="1400" dirty="0" smtClean="0"/>
              <a:t>Develop Lesson Plans</a:t>
            </a:r>
          </a:p>
          <a:p>
            <a:pPr marL="228600" indent="-228600">
              <a:buAutoNum type="arabicPeriod"/>
            </a:pPr>
            <a:r>
              <a:rPr lang="en-US" sz="1400" dirty="0" smtClean="0"/>
              <a:t>Develop tests for students</a:t>
            </a:r>
          </a:p>
          <a:p>
            <a:pPr marL="228600" indent="-228600">
              <a:buAutoNum type="arabicPeriod"/>
            </a:pPr>
            <a:r>
              <a:rPr lang="en-US" sz="1400" dirty="0" smtClean="0"/>
              <a:t>Take SOLE Responsibility for professional duties in the absence of the teacher.</a:t>
            </a:r>
          </a:p>
          <a:p>
            <a:pPr marL="228600" indent="-228600">
              <a:buAutoNum type="arabicPeriod"/>
            </a:pPr>
            <a:r>
              <a:rPr lang="en-US" sz="1400" dirty="0" smtClean="0"/>
              <a:t>Conduct formal assessments</a:t>
            </a:r>
          </a:p>
          <a:p>
            <a:pPr marL="228600" indent="-228600">
              <a:buAutoNum type="arabicPeriod"/>
            </a:pPr>
            <a:r>
              <a:rPr lang="en-US" sz="1400" dirty="0" smtClean="0"/>
              <a:t>Supply students with answers to assignments unless directed by the teacher.</a:t>
            </a:r>
          </a:p>
          <a:p>
            <a:pPr marL="228600" indent="-228600">
              <a:buAutoNum type="arabicPeriod"/>
            </a:pPr>
            <a:r>
              <a:rPr lang="en-US" sz="1400" dirty="0" smtClean="0"/>
              <a:t>Contact parents unless directed to do so by the teacher.</a:t>
            </a:r>
          </a:p>
          <a:p>
            <a:pPr algn="ctr"/>
            <a:endParaRPr lang="en-US" dirty="0"/>
          </a:p>
        </p:txBody>
      </p:sp>
    </p:spTree>
    <p:extLst>
      <p:ext uri="{BB962C8B-B14F-4D97-AF65-F5344CB8AC3E}">
        <p14:creationId xmlns:p14="http://schemas.microsoft.com/office/powerpoint/2010/main" xmlns="" val="7279967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78362" y="355003"/>
            <a:ext cx="2732443" cy="461665"/>
          </a:xfrm>
          <a:prstGeom prst="rect">
            <a:avLst/>
          </a:prstGeom>
          <a:noFill/>
        </p:spPr>
        <p:txBody>
          <a:bodyPr wrap="square" rtlCol="0">
            <a:spAutoFit/>
          </a:bodyPr>
          <a:lstStyle/>
          <a:p>
            <a:pPr algn="ctr"/>
            <a:r>
              <a:rPr lang="en-US" sz="2400" dirty="0" smtClean="0"/>
              <a:t>Behavioral</a:t>
            </a:r>
            <a:endParaRPr lang="en-US" sz="2400" dirty="0"/>
          </a:p>
        </p:txBody>
      </p:sp>
      <p:sp>
        <p:nvSpPr>
          <p:cNvPr id="5" name="TextBox 4"/>
          <p:cNvSpPr txBox="1"/>
          <p:nvPr/>
        </p:nvSpPr>
        <p:spPr>
          <a:xfrm>
            <a:off x="742277" y="1473797"/>
            <a:ext cx="4830184" cy="1815882"/>
          </a:xfrm>
          <a:prstGeom prst="rect">
            <a:avLst/>
          </a:prstGeom>
          <a:noFill/>
        </p:spPr>
        <p:txBody>
          <a:bodyPr wrap="square" rtlCol="0">
            <a:spAutoFit/>
          </a:bodyPr>
          <a:lstStyle/>
          <a:p>
            <a:pPr marL="342900" indent="-342900">
              <a:buAutoNum type="arabicPeriod"/>
            </a:pPr>
            <a:r>
              <a:rPr lang="en-US" sz="1600" dirty="0" smtClean="0"/>
              <a:t>Support teacher-directed behavioral modification plan for individual students.</a:t>
            </a:r>
          </a:p>
          <a:p>
            <a:pPr marL="342900" indent="-342900">
              <a:buAutoNum type="arabicPeriod"/>
            </a:pPr>
            <a:r>
              <a:rPr lang="en-US" sz="1600" dirty="0" smtClean="0"/>
              <a:t>Assist teacher with crisis intervention.</a:t>
            </a:r>
          </a:p>
          <a:p>
            <a:pPr marL="342900" indent="-342900">
              <a:buAutoNum type="arabicPeriod"/>
            </a:pPr>
            <a:r>
              <a:rPr lang="en-US" sz="1600" dirty="0" smtClean="0"/>
              <a:t>Monitor and assist student during seat work activities.</a:t>
            </a:r>
          </a:p>
          <a:p>
            <a:pPr marL="342900" indent="-342900">
              <a:buAutoNum type="arabicPeriod"/>
            </a:pPr>
            <a:r>
              <a:rPr lang="en-US" sz="1600" dirty="0" smtClean="0"/>
              <a:t>Report and record behavioral infractions to supervisor.</a:t>
            </a:r>
            <a:endParaRPr lang="en-US" sz="1600" dirty="0"/>
          </a:p>
        </p:txBody>
      </p:sp>
      <p:sp>
        <p:nvSpPr>
          <p:cNvPr id="6" name="TextBox 5"/>
          <p:cNvSpPr txBox="1"/>
          <p:nvPr/>
        </p:nvSpPr>
        <p:spPr>
          <a:xfrm>
            <a:off x="6508378" y="1473796"/>
            <a:ext cx="4399876" cy="1323439"/>
          </a:xfrm>
          <a:prstGeom prst="rect">
            <a:avLst/>
          </a:prstGeom>
          <a:noFill/>
        </p:spPr>
        <p:txBody>
          <a:bodyPr wrap="square" rtlCol="0">
            <a:spAutoFit/>
          </a:bodyPr>
          <a:lstStyle/>
          <a:p>
            <a:pPr marL="228600" indent="-228600">
              <a:buAutoNum type="arabicPeriod"/>
            </a:pPr>
            <a:r>
              <a:rPr lang="en-US" sz="1600" dirty="0" smtClean="0"/>
              <a:t>Physically restrain a student unless the student is A danger to self or others.  </a:t>
            </a:r>
          </a:p>
          <a:p>
            <a:pPr marL="342900" indent="-342900"/>
            <a:r>
              <a:rPr lang="en-US" sz="1600" b="1" dirty="0" smtClean="0"/>
              <a:t>     </a:t>
            </a:r>
          </a:p>
          <a:p>
            <a:pPr marL="342900" indent="-342900"/>
            <a:r>
              <a:rPr lang="en-US" sz="1600" b="1" dirty="0" smtClean="0"/>
              <a:t>   Corporal punishment is NOT allowed    under any circumstance.</a:t>
            </a:r>
            <a:endParaRPr lang="en-US" sz="1600" b="1" dirty="0"/>
          </a:p>
        </p:txBody>
      </p:sp>
      <p:sp>
        <p:nvSpPr>
          <p:cNvPr id="7" name="TextBox 6"/>
          <p:cNvSpPr txBox="1"/>
          <p:nvPr/>
        </p:nvSpPr>
        <p:spPr>
          <a:xfrm>
            <a:off x="1667435" y="882127"/>
            <a:ext cx="1764254" cy="369332"/>
          </a:xfrm>
          <a:prstGeom prst="rect">
            <a:avLst/>
          </a:prstGeom>
          <a:noFill/>
        </p:spPr>
        <p:txBody>
          <a:bodyPr wrap="square" rtlCol="0">
            <a:spAutoFit/>
          </a:bodyPr>
          <a:lstStyle/>
          <a:p>
            <a:pPr algn="ctr"/>
            <a:r>
              <a:rPr lang="en-US" dirty="0" smtClean="0"/>
              <a:t>May</a:t>
            </a:r>
            <a:endParaRPr lang="en-US" dirty="0"/>
          </a:p>
        </p:txBody>
      </p:sp>
      <p:sp>
        <p:nvSpPr>
          <p:cNvPr id="9" name="TextBox 8"/>
          <p:cNvSpPr txBox="1"/>
          <p:nvPr/>
        </p:nvSpPr>
        <p:spPr>
          <a:xfrm>
            <a:off x="7422777" y="796066"/>
            <a:ext cx="2173045" cy="369332"/>
          </a:xfrm>
          <a:prstGeom prst="rect">
            <a:avLst/>
          </a:prstGeom>
          <a:noFill/>
        </p:spPr>
        <p:txBody>
          <a:bodyPr wrap="square" rtlCol="0">
            <a:spAutoFit/>
          </a:bodyPr>
          <a:lstStyle/>
          <a:p>
            <a:pPr algn="ctr"/>
            <a:r>
              <a:rPr lang="en-US" dirty="0" smtClean="0"/>
              <a:t>May not</a:t>
            </a:r>
            <a:endParaRPr lang="en-US" dirty="0"/>
          </a:p>
        </p:txBody>
      </p:sp>
      <p:sp>
        <p:nvSpPr>
          <p:cNvPr id="10" name="TextBox 9"/>
          <p:cNvSpPr txBox="1"/>
          <p:nvPr/>
        </p:nvSpPr>
        <p:spPr>
          <a:xfrm>
            <a:off x="5238974" y="3377901"/>
            <a:ext cx="2119257" cy="461665"/>
          </a:xfrm>
          <a:prstGeom prst="rect">
            <a:avLst/>
          </a:prstGeom>
          <a:noFill/>
        </p:spPr>
        <p:txBody>
          <a:bodyPr wrap="square" rtlCol="0">
            <a:spAutoFit/>
          </a:bodyPr>
          <a:lstStyle/>
          <a:p>
            <a:r>
              <a:rPr lang="en-US" sz="2400" dirty="0" smtClean="0"/>
              <a:t>Other Duties</a:t>
            </a:r>
            <a:endParaRPr lang="en-US" sz="2400" dirty="0"/>
          </a:p>
        </p:txBody>
      </p:sp>
      <p:sp>
        <p:nvSpPr>
          <p:cNvPr id="11" name="TextBox 10"/>
          <p:cNvSpPr txBox="1"/>
          <p:nvPr/>
        </p:nvSpPr>
        <p:spPr>
          <a:xfrm>
            <a:off x="548640" y="3869286"/>
            <a:ext cx="4561242" cy="2554545"/>
          </a:xfrm>
          <a:prstGeom prst="rect">
            <a:avLst/>
          </a:prstGeom>
          <a:noFill/>
        </p:spPr>
        <p:txBody>
          <a:bodyPr wrap="square" rtlCol="0">
            <a:spAutoFit/>
          </a:bodyPr>
          <a:lstStyle/>
          <a:p>
            <a:pPr marL="342900" indent="-342900">
              <a:buAutoNum type="arabicPeriod"/>
            </a:pPr>
            <a:r>
              <a:rPr lang="en-US" sz="1600" dirty="0" smtClean="0"/>
              <a:t>Supervise play activities.</a:t>
            </a:r>
          </a:p>
          <a:p>
            <a:pPr marL="342900" indent="-342900">
              <a:buAutoNum type="arabicPeriod"/>
            </a:pPr>
            <a:r>
              <a:rPr lang="en-US" sz="1600" dirty="0" smtClean="0"/>
              <a:t>Supervise hallway.</a:t>
            </a:r>
          </a:p>
          <a:p>
            <a:pPr marL="342900" indent="-342900">
              <a:buAutoNum type="arabicPeriod"/>
            </a:pPr>
            <a:r>
              <a:rPr lang="en-US" sz="1600" dirty="0" smtClean="0"/>
              <a:t>Supervise lunchroom.</a:t>
            </a:r>
          </a:p>
          <a:p>
            <a:pPr marL="342900" indent="-342900">
              <a:buAutoNum type="arabicPeriod"/>
            </a:pPr>
            <a:r>
              <a:rPr lang="en-US" sz="1600" dirty="0" smtClean="0"/>
              <a:t>Help maintain a clean, attractive and organized classroom</a:t>
            </a:r>
          </a:p>
          <a:p>
            <a:pPr marL="342900" indent="-342900">
              <a:buAutoNum type="arabicPeriod"/>
            </a:pPr>
            <a:r>
              <a:rPr lang="en-US" sz="1600" dirty="0" smtClean="0"/>
              <a:t>Provide specific personal care assistance with certain students.</a:t>
            </a:r>
          </a:p>
          <a:p>
            <a:pPr marL="342900" indent="-342900">
              <a:buAutoNum type="arabicPeriod"/>
            </a:pPr>
            <a:r>
              <a:rPr lang="en-US" sz="1600" dirty="0" smtClean="0"/>
              <a:t>Perform other out-of- class duties as directed by supervisor or administrator.</a:t>
            </a:r>
          </a:p>
          <a:p>
            <a:pPr marL="342900" indent="-342900">
              <a:buAutoNum type="arabicPeriod"/>
            </a:pPr>
            <a:r>
              <a:rPr lang="en-US" sz="1600" dirty="0" smtClean="0"/>
              <a:t>Assist with mobility.</a:t>
            </a:r>
            <a:endParaRPr lang="en-US" sz="1600" dirty="0"/>
          </a:p>
        </p:txBody>
      </p:sp>
      <p:sp>
        <p:nvSpPr>
          <p:cNvPr id="12" name="TextBox 11"/>
          <p:cNvSpPr txBox="1"/>
          <p:nvPr/>
        </p:nvSpPr>
        <p:spPr>
          <a:xfrm>
            <a:off x="6723530" y="3905025"/>
            <a:ext cx="4883972" cy="1815882"/>
          </a:xfrm>
          <a:prstGeom prst="rect">
            <a:avLst/>
          </a:prstGeom>
          <a:noFill/>
        </p:spPr>
        <p:txBody>
          <a:bodyPr wrap="square" rtlCol="0">
            <a:spAutoFit/>
          </a:bodyPr>
          <a:lstStyle/>
          <a:p>
            <a:pPr marL="342900" indent="-342900">
              <a:buAutoNum type="arabicPeriod"/>
            </a:pPr>
            <a:r>
              <a:rPr lang="en-US" sz="1600" dirty="0" smtClean="0"/>
              <a:t>Assume full responsibility for field trips.</a:t>
            </a:r>
          </a:p>
          <a:p>
            <a:pPr marL="342900" indent="-342900">
              <a:buAutoNum type="arabicPeriod"/>
            </a:pPr>
            <a:r>
              <a:rPr lang="en-US" sz="1600" dirty="0" smtClean="0"/>
              <a:t>Drive students in personal cars without proper authorization.</a:t>
            </a:r>
          </a:p>
          <a:p>
            <a:pPr marL="342900" indent="-342900">
              <a:buAutoNum type="arabicPeriod"/>
            </a:pPr>
            <a:r>
              <a:rPr lang="en-US" sz="1600" dirty="0" smtClean="0"/>
              <a:t>Discuss confidential student information within the school or community.</a:t>
            </a:r>
          </a:p>
          <a:p>
            <a:pPr marL="342900" indent="-342900">
              <a:buAutoNum type="arabicPeriod"/>
            </a:pPr>
            <a:r>
              <a:rPr lang="en-US" sz="1600" dirty="0" smtClean="0"/>
              <a:t>Call a parent to discuss a student, unless directed by the teacher or supervisor.</a:t>
            </a:r>
            <a:endParaRPr lang="en-US" sz="1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4875007" y="2088776"/>
            <a:ext cx="2162175" cy="21145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55713" y="838079"/>
            <a:ext cx="9212262" cy="1754326"/>
          </a:xfrm>
          <a:prstGeom prst="rect">
            <a:avLst/>
          </a:prstGeom>
        </p:spPr>
        <p:txBody>
          <a:bodyPr rtlCol="0">
            <a:spAutoFit/>
          </a:bodyPr>
          <a:lstStyle/>
          <a:p>
            <a:pPr algn="ctr"/>
            <a:r>
              <a:rPr lang="en-US" sz="3600" dirty="0">
                <a:solidFill>
                  <a:srgbClr val="000000"/>
                </a:solidFill>
                <a:latin typeface="Times New Roman"/>
                <a:cs typeface="Times New Roman"/>
              </a:rPr>
              <a:t>FAQ</a:t>
            </a:r>
          </a:p>
          <a:p>
            <a:pPr algn="ctr"/>
            <a:endParaRPr lang="en-US" sz="3600" dirty="0">
              <a:solidFill>
                <a:srgbClr val="000000"/>
              </a:solidFill>
              <a:latin typeface="Times New Roman"/>
              <a:cs typeface="Times New Roman"/>
            </a:endParaRPr>
          </a:p>
          <a:p>
            <a:pPr algn="ctr"/>
            <a:r>
              <a:rPr lang="en-US" sz="3600" b="1" dirty="0" smtClean="0">
                <a:solidFill>
                  <a:srgbClr val="FFFFFF"/>
                </a:solidFill>
                <a:latin typeface="Century Gothic" charset="0"/>
                <a:cs typeface="Times New Roman"/>
              </a:rPr>
              <a:t> ?</a:t>
            </a:r>
            <a:endParaRPr lang="en-US" sz="3600" b="1" dirty="0">
              <a:solidFill>
                <a:srgbClr val="FFFFFF"/>
              </a:solidFill>
              <a:latin typeface="Century Gothic" charset="0"/>
              <a:cs typeface="Times New Roman"/>
            </a:endParaRPr>
          </a:p>
        </p:txBody>
      </p:sp>
      <p:sp>
        <p:nvSpPr>
          <p:cNvPr id="3" name="TextBox 2"/>
          <p:cNvSpPr txBox="1"/>
          <p:nvPr/>
        </p:nvSpPr>
        <p:spPr>
          <a:xfrm>
            <a:off x="4173967" y="3377901"/>
            <a:ext cx="3872753" cy="769441"/>
          </a:xfrm>
          <a:prstGeom prst="rect">
            <a:avLst/>
          </a:prstGeom>
          <a:noFill/>
        </p:spPr>
        <p:txBody>
          <a:bodyPr wrap="square" rtlCol="0">
            <a:spAutoFit/>
          </a:bodyPr>
          <a:lstStyle/>
          <a:p>
            <a:pPr algn="ctr"/>
            <a:r>
              <a:rPr lang="en-US" sz="4400" b="1" dirty="0" smtClean="0">
                <a:solidFill>
                  <a:schemeClr val="tx2">
                    <a:lumMod val="20000"/>
                    <a:lumOff val="80000"/>
                  </a:schemeClr>
                </a:solidFill>
              </a:rPr>
              <a:t>Suggestions</a:t>
            </a:r>
            <a:endParaRPr lang="en-US" sz="4400" b="1" dirty="0">
              <a:solidFill>
                <a:schemeClr val="tx2">
                  <a:lumMod val="20000"/>
                  <a:lumOff val="80000"/>
                </a:schemeClr>
              </a:solidFill>
            </a:endParaRPr>
          </a:p>
        </p:txBody>
      </p:sp>
    </p:spTree>
    <p:extLst>
      <p:ext uri="{BB962C8B-B14F-4D97-AF65-F5344CB8AC3E}">
        <p14:creationId xmlns:p14="http://schemas.microsoft.com/office/powerpoint/2010/main" xmlns="" val="27253561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6374" y="682018"/>
            <a:ext cx="8918575" cy="1138773"/>
          </a:xfrm>
          <a:prstGeom prst="rect">
            <a:avLst/>
          </a:prstGeom>
        </p:spPr>
        <p:txBody>
          <a:bodyPr wrap="square" rtlCol="0">
            <a:spAutoFit/>
          </a:bodyPr>
          <a:lstStyle/>
          <a:p>
            <a:pPr algn="ctr"/>
            <a:r>
              <a:rPr lang="en-US" sz="3600" dirty="0">
                <a:latin typeface="Times New Roman"/>
                <a:cs typeface="Times New Roman"/>
              </a:rPr>
              <a:t>Vacaville Association Classified Employees</a:t>
            </a:r>
          </a:p>
          <a:p>
            <a:pPr algn="ctr"/>
            <a:r>
              <a:rPr lang="en-US" sz="3200" dirty="0">
                <a:latin typeface="Times New Roman"/>
                <a:cs typeface="Times New Roman"/>
              </a:rPr>
              <a:t>SEIU 1021</a:t>
            </a:r>
          </a:p>
        </p:txBody>
      </p:sp>
      <p:sp>
        <p:nvSpPr>
          <p:cNvPr id="3" name="TextBox 2"/>
          <p:cNvSpPr txBox="1"/>
          <p:nvPr/>
        </p:nvSpPr>
        <p:spPr>
          <a:xfrm>
            <a:off x="3724275" y="2190140"/>
            <a:ext cx="4392613" cy="523220"/>
          </a:xfrm>
          <a:prstGeom prst="rect">
            <a:avLst/>
          </a:prstGeom>
        </p:spPr>
        <p:txBody>
          <a:bodyPr wrap="square" rtlCol="0">
            <a:spAutoFit/>
          </a:bodyPr>
          <a:lstStyle/>
          <a:p>
            <a:pPr algn="ctr"/>
            <a:r>
              <a:rPr lang="en-US" sz="2800" dirty="0">
                <a:hlinkClick r:id="rId3"/>
              </a:rPr>
              <a:t>Vacavilleusd.org</a:t>
            </a:r>
            <a:endParaRPr lang="en-US" sz="2800" dirty="0"/>
          </a:p>
        </p:txBody>
      </p:sp>
      <p:sp>
        <p:nvSpPr>
          <p:cNvPr id="4" name="TextBox 3"/>
          <p:cNvSpPr txBox="1"/>
          <p:nvPr/>
        </p:nvSpPr>
        <p:spPr>
          <a:xfrm>
            <a:off x="3043238" y="3192463"/>
            <a:ext cx="5886450" cy="3477875"/>
          </a:xfrm>
          <a:prstGeom prst="rect">
            <a:avLst/>
          </a:prstGeom>
        </p:spPr>
        <p:txBody>
          <a:bodyPr wrap="square" rtlCol="0">
            <a:spAutoFit/>
          </a:bodyPr>
          <a:lstStyle/>
          <a:p>
            <a:pPr algn="ctr"/>
            <a:r>
              <a:rPr lang="fr-FR" sz="4400" b="1" dirty="0">
                <a:solidFill>
                  <a:srgbClr val="4BE7C7"/>
                </a:solidFill>
                <a:latin typeface="Times New Roman"/>
                <a:cs typeface="Times New Roman"/>
              </a:rPr>
              <a:t>Cheryl Ramos</a:t>
            </a:r>
          </a:p>
          <a:p>
            <a:pPr algn="ctr"/>
            <a:r>
              <a:rPr lang="fr-FR" sz="4400" b="1" dirty="0">
                <a:solidFill>
                  <a:srgbClr val="4BE7C7"/>
                </a:solidFill>
                <a:latin typeface="Times New Roman"/>
                <a:cs typeface="Times New Roman"/>
              </a:rPr>
              <a:t>Para Professional Instructional Assistants</a:t>
            </a:r>
          </a:p>
          <a:p>
            <a:pPr algn="ctr"/>
            <a:r>
              <a:rPr lang="fr-FR" sz="4400" b="1" dirty="0">
                <a:solidFill>
                  <a:srgbClr val="4BE7C7"/>
                </a:solidFill>
                <a:latin typeface="Times New Roman"/>
                <a:cs typeface="Times New Roman"/>
              </a:rPr>
              <a:t>Union Steward</a:t>
            </a:r>
          </a:p>
          <a:p>
            <a:pPr algn="ctr"/>
            <a:r>
              <a:rPr lang="fr-FR" sz="4400" b="1" dirty="0">
                <a:solidFill>
                  <a:srgbClr val="000000"/>
                </a:solidFill>
                <a:latin typeface="Times New Roman"/>
                <a:cs typeface="Times New Roman"/>
              </a:rPr>
              <a:t>453-7211</a:t>
            </a:r>
            <a:endParaRPr lang="en-US" sz="4400" b="1" dirty="0">
              <a:solidFill>
                <a:srgbClr val="000000"/>
              </a:solidFill>
              <a:latin typeface="Times New Roman"/>
              <a:cs typeface="Times New Roman"/>
            </a:endParaRPr>
          </a:p>
        </p:txBody>
      </p:sp>
    </p:spTree>
    <p:extLst>
      <p:ext uri="{BB962C8B-B14F-4D97-AF65-F5344CB8AC3E}">
        <p14:creationId xmlns:p14="http://schemas.microsoft.com/office/powerpoint/2010/main" xmlns="" val="25854879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xmlns="" val="34369276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xmlns="" val="34404754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xmlns="" val="20302745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1727915" y="4626123"/>
            <a:ext cx="8534400" cy="1684865"/>
          </a:xfrm>
        </p:spPr>
        <p:txBody>
          <a:bodyPr/>
          <a:lstStyle/>
          <a:p>
            <a:pPr algn="ctr"/>
            <a:r>
              <a:rPr lang="en-US" sz="5400" dirty="0">
                <a:latin typeface="Times New Roman"/>
                <a:cs typeface="Times New Roman"/>
              </a:rPr>
              <a:t>Kid President</a:t>
            </a:r>
          </a:p>
        </p:txBody>
      </p:sp>
      <p:pic>
        <p:nvPicPr>
          <p:cNvPr id="5" name="Picture 4"/>
          <p:cNvPicPr/>
          <p:nvPr>
            <a:videoFile r:link="rId1"/>
          </p:nvPr>
        </p:nvPicPr>
        <p:blipFill>
          <a:blip r:embed="rId4"/>
          <a:stretch>
            <a:fillRect/>
          </a:stretch>
        </p:blipFill>
        <p:spPr>
          <a:xfrm>
            <a:off x="1700011" y="373487"/>
            <a:ext cx="8590209" cy="4803820"/>
          </a:xfrm>
          <a:prstGeom prst="rect">
            <a:avLst/>
          </a:prstGeom>
        </p:spPr>
      </p:pic>
      <p:sp>
        <p:nvSpPr>
          <p:cNvPr id="6" name="Rectangle 5"/>
          <p:cNvSpPr/>
          <p:nvPr/>
        </p:nvSpPr>
        <p:spPr>
          <a:xfrm>
            <a:off x="4178766" y="6277053"/>
            <a:ext cx="3642344" cy="369332"/>
          </a:xfrm>
          <a:prstGeom prst="rect">
            <a:avLst/>
          </a:prstGeom>
        </p:spPr>
        <p:txBody>
          <a:bodyPr wrap="none">
            <a:spAutoFit/>
          </a:bodyPr>
          <a:lstStyle/>
          <a:p>
            <a:r>
              <a:rPr lang="en-US" dirty="0" smtClean="0">
                <a:hlinkClick r:id="rId5"/>
              </a:rPr>
              <a:t>https://youtu.be/RwlhUcSGqgs</a:t>
            </a:r>
            <a:endParaRPr lang="en-US" dirty="0"/>
          </a:p>
        </p:txBody>
      </p:sp>
    </p:spTree>
    <p:extLst>
      <p:ext uri="{BB962C8B-B14F-4D97-AF65-F5344CB8AC3E}">
        <p14:creationId xmlns:p14="http://schemas.microsoft.com/office/powerpoint/2010/main" xmlns="" val="1068429516"/>
      </p:ext>
    </p:extLst>
  </p:cSld>
  <p:clrMapOvr>
    <a:masterClrMapping/>
  </p:clrMapOvr>
  <p:timing>
    <p:tnLst>
      <p:par>
        <p:cTn id="1" dur="indefinite" restart="never" nodeType="tmRoot">
          <p:childTnLst>
            <p:video>
              <p:cMediaNode>
                <p:cTn id="2" fill="hold" display="0">
                  <p:stCondLst>
                    <p:cond delay="indefinite"/>
                  </p:stCondLst>
                </p:cTn>
                <p:tgtEl>
                  <p:spTgt spid="5"/>
                </p:tgtEl>
              </p:cMediaNode>
            </p:vide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sz="quarter" idx="13"/>
          </p:nvPr>
        </p:nvSpPr>
        <p:spPr/>
        <p:txBody>
          <a:bodyPr>
            <a:normAutofit lnSpcReduction="10000"/>
          </a:bodyPr>
          <a:lstStyle/>
          <a:p>
            <a:endParaRPr lang="en-US"/>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12271789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6100" y="5482736"/>
            <a:ext cx="8534400" cy="1026014"/>
          </a:xfrm>
        </p:spPr>
        <p:txBody>
          <a:bodyPr/>
          <a:lstStyle/>
          <a:p>
            <a:pPr algn="ctr"/>
            <a:r>
              <a:rPr lang="en-US" dirty="0"/>
              <a:t>day to day schedule</a:t>
            </a:r>
          </a:p>
        </p:txBody>
      </p:sp>
      <p:pic>
        <p:nvPicPr>
          <p:cNvPr id="4" name="Content Placeholder 3"/>
          <p:cNvPicPr>
            <a:picLocks noGrp="1" noChangeAspect="1"/>
          </p:cNvPicPr>
          <p:nvPr>
            <p:ph idx="1"/>
          </p:nvPr>
        </p:nvPicPr>
        <p:blipFill>
          <a:blip r:embed="rId3"/>
          <a:stretch>
            <a:fillRect/>
          </a:stretch>
        </p:blipFill>
        <p:spPr>
          <a:xfrm>
            <a:off x="1539875" y="141043"/>
            <a:ext cx="9213850" cy="5454895"/>
          </a:xfrm>
        </p:spPr>
      </p:pic>
    </p:spTree>
    <p:extLst>
      <p:ext uri="{BB962C8B-B14F-4D97-AF65-F5344CB8AC3E}">
        <p14:creationId xmlns:p14="http://schemas.microsoft.com/office/powerpoint/2010/main" xmlns="" val="5795194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8597" y="5536751"/>
            <a:ext cx="8534400" cy="1507067"/>
          </a:xfrm>
        </p:spPr>
        <p:txBody>
          <a:bodyPr/>
          <a:lstStyle/>
          <a:p>
            <a:pPr algn="ctr"/>
            <a:r>
              <a:rPr lang="en-US" dirty="0"/>
              <a:t>day to day schedule</a:t>
            </a:r>
          </a:p>
        </p:txBody>
      </p:sp>
      <p:sp>
        <p:nvSpPr>
          <p:cNvPr id="3" name="Content Placeholder 2"/>
          <p:cNvSpPr>
            <a:spLocks noGrp="1"/>
          </p:cNvSpPr>
          <p:nvPr>
            <p:ph idx="1"/>
          </p:nvPr>
        </p:nvSpPr>
        <p:spPr>
          <a:xfrm>
            <a:off x="449263" y="263525"/>
            <a:ext cx="11358562" cy="5877657"/>
          </a:xfrm>
        </p:spPr>
        <p:txBody>
          <a:bodyPr/>
          <a:lstStyle/>
          <a:p>
            <a:pPr marL="0" indent="0">
              <a:buNone/>
            </a:pPr>
            <a:r>
              <a:rPr lang="en-US" dirty="0"/>
              <a:t/>
            </a:r>
            <a:br>
              <a:rPr lang="en-US" dirty="0"/>
            </a:br>
            <a:endParaRPr lang="en-US" dirty="0"/>
          </a:p>
        </p:txBody>
      </p:sp>
      <p:pic>
        <p:nvPicPr>
          <p:cNvPr id="4" name="Picture 3"/>
          <p:cNvPicPr>
            <a:picLocks noChangeAspect="1"/>
          </p:cNvPicPr>
          <p:nvPr/>
        </p:nvPicPr>
        <p:blipFill>
          <a:blip r:embed="rId3"/>
          <a:stretch>
            <a:fillRect/>
          </a:stretch>
        </p:blipFill>
        <p:spPr>
          <a:xfrm>
            <a:off x="1442231" y="366184"/>
            <a:ext cx="9353550" cy="5654796"/>
          </a:xfrm>
          <a:prstGeom prst="rect">
            <a:avLst/>
          </a:prstGeom>
        </p:spPr>
      </p:pic>
    </p:spTree>
    <p:extLst>
      <p:ext uri="{BB962C8B-B14F-4D97-AF65-F5344CB8AC3E}">
        <p14:creationId xmlns:p14="http://schemas.microsoft.com/office/powerpoint/2010/main" xmlns="" val="251201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220000">
            <a:off x="127534" y="1644211"/>
            <a:ext cx="3150536" cy="747712"/>
          </a:xfrm>
        </p:spPr>
        <p:txBody>
          <a:bodyPr>
            <a:normAutofit fontScale="90000"/>
          </a:bodyPr>
          <a:lstStyle/>
          <a:p>
            <a:r>
              <a:rPr lang="en-US" sz="2400" dirty="0">
                <a:latin typeface="Times New Roman"/>
                <a:cs typeface="Times New Roman"/>
              </a:rPr>
              <a:t>Para Professional</a:t>
            </a:r>
          </a:p>
        </p:txBody>
      </p:sp>
      <p:sp>
        <p:nvSpPr>
          <p:cNvPr id="3" name="Text Placeholder 2"/>
          <p:cNvSpPr>
            <a:spLocks noGrp="1"/>
          </p:cNvSpPr>
          <p:nvPr>
            <p:ph type="body" idx="1"/>
          </p:nvPr>
        </p:nvSpPr>
        <p:spPr>
          <a:xfrm>
            <a:off x="1481129" y="4975225"/>
            <a:ext cx="9436109" cy="1498600"/>
          </a:xfrm>
        </p:spPr>
        <p:txBody>
          <a:bodyPr/>
          <a:lstStyle/>
          <a:p>
            <a:pPr algn="ctr"/>
            <a:r>
              <a:rPr lang="en-US" sz="4400" b="1" dirty="0">
                <a:latin typeface="Times New Roman" charset="0"/>
                <a:cs typeface="Times New Roman" charset="0"/>
              </a:rPr>
              <a:t>Who are we?</a:t>
            </a:r>
            <a:endParaRPr lang="en-US" sz="2800" dirty="0">
              <a:latin typeface="Times New Roman" charset="0"/>
              <a:cs typeface="Times New Roman" charset="0"/>
            </a:endParaRPr>
          </a:p>
          <a:p>
            <a:endParaRPr lang="en-US" sz="2800" dirty="0">
              <a:latin typeface="Times New Roman" charset="0"/>
              <a:cs typeface="Times New Roman" charset="0"/>
            </a:endParaRPr>
          </a:p>
        </p:txBody>
      </p:sp>
      <p:sp>
        <p:nvSpPr>
          <p:cNvPr id="5" name="TextBox 4"/>
          <p:cNvSpPr txBox="1"/>
          <p:nvPr/>
        </p:nvSpPr>
        <p:spPr>
          <a:xfrm>
            <a:off x="3723448" y="4012751"/>
            <a:ext cx="4222849" cy="523220"/>
          </a:xfrm>
          <a:prstGeom prst="rect">
            <a:avLst/>
          </a:prstGeom>
        </p:spPr>
        <p:txBody>
          <a:bodyPr rtlCol="0">
            <a:spAutoFit/>
          </a:bodyPr>
          <a:lstStyle/>
          <a:p>
            <a:pPr algn="ctr"/>
            <a:r>
              <a:rPr lang="en-US" sz="2800" dirty="0" smtClean="0">
                <a:latin typeface="Times New Roman"/>
                <a:cs typeface="Times New Roman"/>
              </a:rPr>
              <a:t>Para Educator</a:t>
            </a:r>
            <a:endParaRPr lang="en-US" sz="2800" dirty="0">
              <a:latin typeface="Times New Roman"/>
              <a:cs typeface="Times New Roman"/>
            </a:endParaRPr>
          </a:p>
        </p:txBody>
      </p:sp>
      <p:sp>
        <p:nvSpPr>
          <p:cNvPr id="6" name="TextBox 5"/>
          <p:cNvSpPr txBox="1"/>
          <p:nvPr/>
        </p:nvSpPr>
        <p:spPr>
          <a:xfrm rot="20880000">
            <a:off x="7634450" y="2709603"/>
            <a:ext cx="2743200" cy="954107"/>
          </a:xfrm>
          <a:prstGeom prst="rect">
            <a:avLst/>
          </a:prstGeom>
        </p:spPr>
        <p:txBody>
          <a:bodyPr rtlCol="0">
            <a:spAutoFit/>
          </a:bodyPr>
          <a:lstStyle/>
          <a:p>
            <a:pPr algn="ctr"/>
            <a:r>
              <a:rPr lang="en-US" sz="2800" dirty="0">
                <a:latin typeface="Times New Roman"/>
                <a:cs typeface="Times New Roman"/>
              </a:rPr>
              <a:t>Instructional Assistant</a:t>
            </a:r>
          </a:p>
        </p:txBody>
      </p:sp>
      <p:sp>
        <p:nvSpPr>
          <p:cNvPr id="7" name="TextBox 6"/>
          <p:cNvSpPr txBox="1"/>
          <p:nvPr/>
        </p:nvSpPr>
        <p:spPr>
          <a:xfrm rot="-240000">
            <a:off x="5064327" y="934409"/>
            <a:ext cx="2743200" cy="523220"/>
          </a:xfrm>
          <a:prstGeom prst="rect">
            <a:avLst/>
          </a:prstGeom>
        </p:spPr>
        <p:txBody>
          <a:bodyPr rtlCol="0">
            <a:spAutoFit/>
          </a:bodyPr>
          <a:lstStyle/>
          <a:p>
            <a:pPr algn="ctr"/>
            <a:r>
              <a:rPr lang="en-US" sz="2800" dirty="0"/>
              <a:t>Teacher Aide</a:t>
            </a:r>
          </a:p>
        </p:txBody>
      </p:sp>
      <p:sp>
        <p:nvSpPr>
          <p:cNvPr id="8" name="TextBox 7"/>
          <p:cNvSpPr txBox="1"/>
          <p:nvPr/>
        </p:nvSpPr>
        <p:spPr>
          <a:xfrm rot="20160000">
            <a:off x="4253034" y="5933808"/>
            <a:ext cx="2743200" cy="461665"/>
          </a:xfrm>
          <a:prstGeom prst="rect">
            <a:avLst/>
          </a:prstGeom>
        </p:spPr>
        <p:txBody>
          <a:bodyPr rtlCol="0">
            <a:spAutoFit/>
          </a:bodyPr>
          <a:lstStyle/>
          <a:p>
            <a:pPr algn="ctr"/>
            <a:r>
              <a:rPr lang="en-US" sz="2400" dirty="0">
                <a:latin typeface="Times New Roman"/>
                <a:cs typeface="Times New Roman"/>
              </a:rPr>
              <a:t>Para Pro</a:t>
            </a:r>
          </a:p>
        </p:txBody>
      </p:sp>
      <p:sp>
        <p:nvSpPr>
          <p:cNvPr id="9" name="TextBox 8"/>
          <p:cNvSpPr txBox="1"/>
          <p:nvPr/>
        </p:nvSpPr>
        <p:spPr>
          <a:xfrm>
            <a:off x="4095514" y="1869419"/>
            <a:ext cx="2743200" cy="830997"/>
          </a:xfrm>
          <a:prstGeom prst="rect">
            <a:avLst/>
          </a:prstGeom>
        </p:spPr>
        <p:txBody>
          <a:bodyPr rtlCol="0">
            <a:spAutoFit/>
          </a:bodyPr>
          <a:lstStyle/>
          <a:p>
            <a:pPr algn="ctr"/>
            <a:r>
              <a:rPr lang="en-US" sz="2400" b="1" dirty="0">
                <a:latin typeface="Times New Roman"/>
                <a:cs typeface="Times New Roman"/>
              </a:rPr>
              <a:t>educational assistant</a:t>
            </a:r>
            <a:endParaRPr lang="en-US" sz="2400" dirty="0">
              <a:latin typeface="Times New Roman"/>
              <a:cs typeface="Times New Roman"/>
            </a:endParaRPr>
          </a:p>
        </p:txBody>
      </p:sp>
      <p:sp>
        <p:nvSpPr>
          <p:cNvPr id="10" name="TextBox 9"/>
          <p:cNvSpPr txBox="1"/>
          <p:nvPr/>
        </p:nvSpPr>
        <p:spPr>
          <a:xfrm rot="18180000">
            <a:off x="99973" y="4048646"/>
            <a:ext cx="2743200" cy="461665"/>
          </a:xfrm>
          <a:prstGeom prst="rect">
            <a:avLst/>
          </a:prstGeom>
        </p:spPr>
        <p:txBody>
          <a:bodyPr rtlCol="0">
            <a:spAutoFit/>
          </a:bodyPr>
          <a:lstStyle/>
          <a:p>
            <a:pPr algn="ctr"/>
            <a:r>
              <a:rPr lang="en-US" sz="2400" dirty="0">
                <a:latin typeface="Times New Roman"/>
                <a:cs typeface="Times New Roman"/>
              </a:rPr>
              <a:t>classroom assistant</a:t>
            </a:r>
          </a:p>
        </p:txBody>
      </p:sp>
      <p:sp>
        <p:nvSpPr>
          <p:cNvPr id="11" name="TextBox 10"/>
          <p:cNvSpPr txBox="1"/>
          <p:nvPr/>
        </p:nvSpPr>
        <p:spPr>
          <a:xfrm rot="2520000">
            <a:off x="8984932" y="1589042"/>
            <a:ext cx="2754919" cy="461665"/>
          </a:xfrm>
          <a:prstGeom prst="rect">
            <a:avLst/>
          </a:prstGeom>
        </p:spPr>
        <p:txBody>
          <a:bodyPr rtlCol="0">
            <a:spAutoFit/>
          </a:bodyPr>
          <a:lstStyle/>
          <a:p>
            <a:pPr algn="ctr"/>
            <a:r>
              <a:rPr lang="en-US" sz="2400" dirty="0">
                <a:latin typeface="Times New Roman"/>
                <a:cs typeface="Times New Roman"/>
              </a:rPr>
              <a:t>Teacher's Assistant</a:t>
            </a:r>
          </a:p>
        </p:txBody>
      </p:sp>
      <p:sp>
        <p:nvSpPr>
          <p:cNvPr id="4" name="TextBox 3"/>
          <p:cNvSpPr txBox="1"/>
          <p:nvPr/>
        </p:nvSpPr>
        <p:spPr>
          <a:xfrm>
            <a:off x="1417685" y="336084"/>
            <a:ext cx="2743200" cy="369332"/>
          </a:xfrm>
          <a:prstGeom prst="rect">
            <a:avLst/>
          </a:prstGeom>
        </p:spPr>
        <p:txBody>
          <a:bodyPr rtlCol="0">
            <a:spAutoFit/>
          </a:bodyPr>
          <a:lstStyle/>
          <a:p>
            <a:pPr algn="ctr"/>
            <a:r>
              <a:rPr lang="en-US" dirty="0"/>
              <a:t>Transition Specialist</a:t>
            </a:r>
          </a:p>
        </p:txBody>
      </p:sp>
      <p:sp>
        <p:nvSpPr>
          <p:cNvPr id="12" name="TextBox 11"/>
          <p:cNvSpPr txBox="1"/>
          <p:nvPr/>
        </p:nvSpPr>
        <p:spPr>
          <a:xfrm>
            <a:off x="7697458" y="367591"/>
            <a:ext cx="2743200" cy="369332"/>
          </a:xfrm>
          <a:prstGeom prst="rect">
            <a:avLst/>
          </a:prstGeom>
        </p:spPr>
        <p:txBody>
          <a:bodyPr rtlCol="0">
            <a:spAutoFit/>
          </a:bodyPr>
          <a:lstStyle/>
          <a:p>
            <a:pPr algn="ctr"/>
            <a:r>
              <a:rPr lang="en-US" dirty="0"/>
              <a:t>Job Coach</a:t>
            </a:r>
          </a:p>
        </p:txBody>
      </p:sp>
      <p:sp>
        <p:nvSpPr>
          <p:cNvPr id="13" name="TextBox 12"/>
          <p:cNvSpPr txBox="1"/>
          <p:nvPr/>
        </p:nvSpPr>
        <p:spPr>
          <a:xfrm>
            <a:off x="8107008" y="4652528"/>
            <a:ext cx="2743200" cy="369332"/>
          </a:xfrm>
          <a:prstGeom prst="rect">
            <a:avLst/>
          </a:prstGeom>
        </p:spPr>
        <p:txBody>
          <a:bodyPr rtlCol="0">
            <a:spAutoFit/>
          </a:bodyPr>
          <a:lstStyle/>
          <a:p>
            <a:pPr algn="ctr"/>
            <a:r>
              <a:rPr lang="en-US" dirty="0"/>
              <a:t>Bilingual Assistant</a:t>
            </a:r>
          </a:p>
        </p:txBody>
      </p:sp>
      <p:sp>
        <p:nvSpPr>
          <p:cNvPr id="14" name="TextBox 13"/>
          <p:cNvSpPr txBox="1"/>
          <p:nvPr/>
        </p:nvSpPr>
        <p:spPr>
          <a:xfrm>
            <a:off x="1155153" y="5482210"/>
            <a:ext cx="2743200" cy="369332"/>
          </a:xfrm>
          <a:prstGeom prst="rect">
            <a:avLst/>
          </a:prstGeom>
        </p:spPr>
        <p:txBody>
          <a:bodyPr rtlCol="0">
            <a:spAutoFit/>
          </a:bodyPr>
          <a:lstStyle/>
          <a:p>
            <a:pPr algn="ctr"/>
            <a:r>
              <a:rPr lang="en-US" dirty="0"/>
              <a:t>Behavior Assistant</a:t>
            </a:r>
          </a:p>
        </p:txBody>
      </p:sp>
      <p:sp>
        <p:nvSpPr>
          <p:cNvPr id="15" name="TextBox 14"/>
          <p:cNvSpPr txBox="1"/>
          <p:nvPr/>
        </p:nvSpPr>
        <p:spPr>
          <a:xfrm>
            <a:off x="8758088" y="5797278"/>
            <a:ext cx="2743200" cy="369332"/>
          </a:xfrm>
          <a:prstGeom prst="rect">
            <a:avLst/>
          </a:prstGeom>
        </p:spPr>
        <p:txBody>
          <a:bodyPr rtlCol="0">
            <a:spAutoFit/>
          </a:bodyPr>
          <a:lstStyle/>
          <a:p>
            <a:pPr algn="ctr"/>
            <a:r>
              <a:rPr lang="en-US" dirty="0"/>
              <a:t>Instructional Aide</a:t>
            </a:r>
          </a:p>
        </p:txBody>
      </p:sp>
      <p:sp>
        <p:nvSpPr>
          <p:cNvPr id="16" name="TextBox 15"/>
          <p:cNvSpPr txBox="1"/>
          <p:nvPr/>
        </p:nvSpPr>
        <p:spPr>
          <a:xfrm rot="-2220000">
            <a:off x="2541323" y="3528782"/>
            <a:ext cx="2743200" cy="646331"/>
          </a:xfrm>
          <a:prstGeom prst="rect">
            <a:avLst/>
          </a:prstGeom>
        </p:spPr>
        <p:txBody>
          <a:bodyPr rtlCol="0">
            <a:spAutoFit/>
          </a:bodyPr>
          <a:lstStyle/>
          <a:p>
            <a:pPr algn="ctr"/>
            <a:r>
              <a:rPr lang="en-US" dirty="0"/>
              <a:t>Special Education Assistant</a:t>
            </a:r>
          </a:p>
        </p:txBody>
      </p:sp>
    </p:spTree>
    <p:extLst>
      <p:ext uri="{BB962C8B-B14F-4D97-AF65-F5344CB8AC3E}">
        <p14:creationId xmlns:p14="http://schemas.microsoft.com/office/powerpoint/2010/main" xmlns="" val="1730033919"/>
      </p:ext>
    </p:extLst>
  </p:cSld>
  <p:clrMapOvr>
    <a:masterClrMapping/>
  </p:clrMapOvr>
  <p:transition advTm="1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0-#ppt_w/2"/>
                                          </p:val>
                                        </p:tav>
                                        <p:tav tm="100000">
                                          <p:val>
                                            <p:strVal val="#ppt_x"/>
                                          </p:val>
                                        </p:tav>
                                      </p:tavLst>
                                    </p:anim>
                                    <p:anim calcmode="lin" valueType="num">
                                      <p:cBhvr additive="base">
                                        <p:cTn id="23"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500"/>
                                        <p:tgtEl>
                                          <p:spTgt spid="13"/>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5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additive="base">
                                        <p:cTn id="42" dur="500" fill="hold"/>
                                        <p:tgtEl>
                                          <p:spTgt spid="10"/>
                                        </p:tgtEl>
                                        <p:attrNameLst>
                                          <p:attrName>ppt_x</p:attrName>
                                        </p:attrNameLst>
                                      </p:cBhvr>
                                      <p:tavLst>
                                        <p:tav tm="0">
                                          <p:val>
                                            <p:strVal val="0-#ppt_w/2"/>
                                          </p:val>
                                        </p:tav>
                                        <p:tav tm="100000">
                                          <p:val>
                                            <p:strVal val="#ppt_x"/>
                                          </p:val>
                                        </p:tav>
                                      </p:tavLst>
                                    </p:anim>
                                    <p:anim calcmode="lin" valueType="num">
                                      <p:cBhvr additive="base">
                                        <p:cTn id="43"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grpId="0" nodeType="clickEffect">
                                  <p:stCondLst>
                                    <p:cond delay="0"/>
                                  </p:stCondLst>
                                  <p:childTnLst>
                                    <p:set>
                                      <p:cBhvr>
                                        <p:cTn id="47" dur="1" fill="hold">
                                          <p:stCondLst>
                                            <p:cond delay="0"/>
                                          </p:stCondLst>
                                        </p:cTn>
                                        <p:tgtEl>
                                          <p:spTgt spid="6"/>
                                        </p:tgtEl>
                                        <p:attrNameLst>
                                          <p:attrName>style.visibility</p:attrName>
                                        </p:attrNameLst>
                                      </p:cBhvr>
                                      <p:to>
                                        <p:strVal val="visible"/>
                                      </p:to>
                                    </p:set>
                                    <p:anim calcmode="lin" valueType="num">
                                      <p:cBhvr additive="base">
                                        <p:cTn id="48" dur="500" fill="hold"/>
                                        <p:tgtEl>
                                          <p:spTgt spid="6"/>
                                        </p:tgtEl>
                                        <p:attrNameLst>
                                          <p:attrName>ppt_x</p:attrName>
                                        </p:attrNameLst>
                                      </p:cBhvr>
                                      <p:tavLst>
                                        <p:tav tm="0">
                                          <p:val>
                                            <p:strVal val="0-#ppt_w/2"/>
                                          </p:val>
                                        </p:tav>
                                        <p:tav tm="100000">
                                          <p:val>
                                            <p:strVal val="#ppt_x"/>
                                          </p:val>
                                        </p:tav>
                                      </p:tavLst>
                                    </p:anim>
                                    <p:anim calcmode="lin" valueType="num">
                                      <p:cBhvr additive="base">
                                        <p:cTn id="49"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grpId="0" nodeType="clickEffect">
                                  <p:stCondLst>
                                    <p:cond delay="0"/>
                                  </p:stCondLst>
                                  <p:childTnLst>
                                    <p:set>
                                      <p:cBhvr>
                                        <p:cTn id="53" dur="1" fill="hold">
                                          <p:stCondLst>
                                            <p:cond delay="0"/>
                                          </p:stCondLst>
                                        </p:cTn>
                                        <p:tgtEl>
                                          <p:spTgt spid="14"/>
                                        </p:tgtEl>
                                        <p:attrNameLst>
                                          <p:attrName>style.visibility</p:attrName>
                                        </p:attrNameLst>
                                      </p:cBhvr>
                                      <p:to>
                                        <p:strVal val="visible"/>
                                      </p:to>
                                    </p:set>
                                    <p:anim calcmode="lin" valueType="num">
                                      <p:cBhvr additive="base">
                                        <p:cTn id="54" dur="500" fill="hold"/>
                                        <p:tgtEl>
                                          <p:spTgt spid="14"/>
                                        </p:tgtEl>
                                        <p:attrNameLst>
                                          <p:attrName>ppt_x</p:attrName>
                                        </p:attrNameLst>
                                      </p:cBhvr>
                                      <p:tavLst>
                                        <p:tav tm="0">
                                          <p:val>
                                            <p:strVal val="0-#ppt_w/2"/>
                                          </p:val>
                                        </p:tav>
                                        <p:tav tm="100000">
                                          <p:val>
                                            <p:strVal val="#ppt_x"/>
                                          </p:val>
                                        </p:tav>
                                      </p:tavLst>
                                    </p:anim>
                                    <p:anim calcmode="lin" valueType="num">
                                      <p:cBhvr additive="base">
                                        <p:cTn id="55"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15"/>
                                        </p:tgtEl>
                                        <p:attrNameLst>
                                          <p:attrName>style.visibility</p:attrName>
                                        </p:attrNameLst>
                                      </p:cBhvr>
                                      <p:to>
                                        <p:strVal val="visible"/>
                                      </p:to>
                                    </p:set>
                                    <p:animEffect transition="in" filter="fade">
                                      <p:cBhvr>
                                        <p:cTn id="6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10" grpId="0"/>
      <p:bldP spid="11" grpId="0"/>
      <p:bldP spid="4" grpId="0"/>
      <p:bldP spid="12" grpId="0"/>
      <p:bldP spid="13" grpId="0"/>
      <p:bldP spid="14" grpId="0"/>
      <p:bldP spid="15" grpId="0"/>
      <p:bldP spid="16" grpId="0"/>
    </p:bld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244</TotalTime>
  <Words>1010</Words>
  <Application>Microsoft Office PowerPoint</Application>
  <PresentationFormat>Custom</PresentationFormat>
  <Paragraphs>155</Paragraphs>
  <Slides>18</Slides>
  <Notes>12</Notes>
  <HiddenSlides>0</HiddenSlides>
  <MMClips>1</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Slice</vt:lpstr>
      <vt:lpstr>Para Professional Instructional Assistants</vt:lpstr>
      <vt:lpstr>Slide 2</vt:lpstr>
      <vt:lpstr>Slide 3</vt:lpstr>
      <vt:lpstr>Slide 4</vt:lpstr>
      <vt:lpstr>Slide 5</vt:lpstr>
      <vt:lpstr>Slide 6</vt:lpstr>
      <vt:lpstr>day to day schedule</vt:lpstr>
      <vt:lpstr>day to day schedule</vt:lpstr>
      <vt:lpstr>Para Professional</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Jeremy Fowler - VUSD Special Ed</dc:creator>
  <cp:lastModifiedBy>bettyb</cp:lastModifiedBy>
  <cp:revision>43</cp:revision>
  <dcterms:created xsi:type="dcterms:W3CDTF">2014-09-12T02:12:56Z</dcterms:created>
  <dcterms:modified xsi:type="dcterms:W3CDTF">2015-05-20T19:05:45Z</dcterms:modified>
</cp:coreProperties>
</file>