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B9FD8-CFB5-4B2F-B827-BFD6704C3C48}" type="doc">
      <dgm:prSet loTypeId="urn:microsoft.com/office/officeart/2005/8/layout/funnel1" loCatId="relationship" qsTypeId="urn:microsoft.com/office/officeart/2005/8/quickstyle/3d1" qsCatId="3D" csTypeId="urn:microsoft.com/office/officeart/2005/8/colors/accent1_2" csCatId="accent1" phldr="1"/>
      <dgm:spPr/>
      <dgm:t>
        <a:bodyPr/>
        <a:lstStyle/>
        <a:p>
          <a:endParaRPr lang="en-US"/>
        </a:p>
      </dgm:t>
    </dgm:pt>
    <dgm:pt modelId="{A0FE32BE-76AE-4CEA-8C64-96B0EDC2A961}">
      <dgm:prSet phldrT="[Text]" custT="1"/>
      <dgm:spPr/>
      <dgm:t>
        <a:bodyPr/>
        <a:lstStyle/>
        <a:p>
          <a:r>
            <a:rPr lang="en-US" sz="1100" dirty="0" smtClean="0"/>
            <a:t>Behavior Support/Classroom Management</a:t>
          </a:r>
          <a:endParaRPr lang="en-US" sz="1100" dirty="0"/>
        </a:p>
      </dgm:t>
    </dgm:pt>
    <dgm:pt modelId="{354F5A15-ED5A-40B1-9682-720C2BF6DC5F}" type="parTrans" cxnId="{26FEAB1E-4CAE-4A80-BA2A-B93CF6D6905E}">
      <dgm:prSet/>
      <dgm:spPr/>
      <dgm:t>
        <a:bodyPr/>
        <a:lstStyle/>
        <a:p>
          <a:endParaRPr lang="en-US"/>
        </a:p>
      </dgm:t>
    </dgm:pt>
    <dgm:pt modelId="{2B836AE7-A20C-4CD0-A5AA-FAA863B0B6DE}" type="sibTrans" cxnId="{26FEAB1E-4CAE-4A80-BA2A-B93CF6D6905E}">
      <dgm:prSet/>
      <dgm:spPr/>
      <dgm:t>
        <a:bodyPr/>
        <a:lstStyle/>
        <a:p>
          <a:endParaRPr lang="en-US"/>
        </a:p>
      </dgm:t>
    </dgm:pt>
    <dgm:pt modelId="{D5867E81-683D-4203-9F93-EB1AFF71B107}">
      <dgm:prSet phldrT="[Text]"/>
      <dgm:spPr/>
      <dgm:t>
        <a:bodyPr/>
        <a:lstStyle/>
        <a:p>
          <a:r>
            <a:rPr lang="en-US" dirty="0" smtClean="0"/>
            <a:t>Data Collection &amp; Needs Assessment</a:t>
          </a:r>
          <a:endParaRPr lang="en-US" dirty="0"/>
        </a:p>
      </dgm:t>
    </dgm:pt>
    <dgm:pt modelId="{417919F4-7F82-468B-B9F9-9400A86AD131}" type="parTrans" cxnId="{B241D312-C1B8-4F63-B21E-DD5F6A9033A8}">
      <dgm:prSet/>
      <dgm:spPr/>
      <dgm:t>
        <a:bodyPr/>
        <a:lstStyle/>
        <a:p>
          <a:endParaRPr lang="en-US"/>
        </a:p>
      </dgm:t>
    </dgm:pt>
    <dgm:pt modelId="{5CD7DC46-F5CE-4759-A5EE-ECB3D2742B69}" type="sibTrans" cxnId="{B241D312-C1B8-4F63-B21E-DD5F6A9033A8}">
      <dgm:prSet/>
      <dgm:spPr/>
      <dgm:t>
        <a:bodyPr/>
        <a:lstStyle/>
        <a:p>
          <a:endParaRPr lang="en-US"/>
        </a:p>
      </dgm:t>
    </dgm:pt>
    <dgm:pt modelId="{A763CA8F-5A99-4CE2-BD86-37EEE51A89D8}">
      <dgm:prSet phldrT="[Text]"/>
      <dgm:spPr/>
      <dgm:t>
        <a:bodyPr/>
        <a:lstStyle/>
        <a:p>
          <a:r>
            <a:rPr lang="en-US" dirty="0" smtClean="0"/>
            <a:t>Understanding Specific Student Interventions</a:t>
          </a:r>
          <a:endParaRPr lang="en-US" dirty="0"/>
        </a:p>
      </dgm:t>
    </dgm:pt>
    <dgm:pt modelId="{B52A0BCF-E90B-4F37-A562-CFE1767B517E}" type="parTrans" cxnId="{7D060F8F-7923-4DAB-BE7D-B07DB20A2119}">
      <dgm:prSet/>
      <dgm:spPr/>
      <dgm:t>
        <a:bodyPr/>
        <a:lstStyle/>
        <a:p>
          <a:endParaRPr lang="en-US"/>
        </a:p>
      </dgm:t>
    </dgm:pt>
    <dgm:pt modelId="{17517320-0CDB-4115-9577-08CA96C798CF}" type="sibTrans" cxnId="{7D060F8F-7923-4DAB-BE7D-B07DB20A2119}">
      <dgm:prSet/>
      <dgm:spPr/>
      <dgm:t>
        <a:bodyPr/>
        <a:lstStyle/>
        <a:p>
          <a:endParaRPr lang="en-US"/>
        </a:p>
      </dgm:t>
    </dgm:pt>
    <dgm:pt modelId="{B97D448F-7761-4EC6-90BF-9527ED6D3D1A}">
      <dgm:prSet phldrT="[Text]"/>
      <dgm:spPr/>
      <dgm:t>
        <a:bodyPr/>
        <a:lstStyle/>
        <a:p>
          <a:r>
            <a:rPr lang="en-US" dirty="0" smtClean="0"/>
            <a:t>Building Independence</a:t>
          </a:r>
          <a:endParaRPr lang="en-US" dirty="0"/>
        </a:p>
      </dgm:t>
    </dgm:pt>
    <dgm:pt modelId="{91133949-F023-4BE0-AAB9-566F2DB4B3C0}" type="parTrans" cxnId="{368C3127-EF1A-4F0E-9CDD-8AA30B42BBE5}">
      <dgm:prSet/>
      <dgm:spPr/>
      <dgm:t>
        <a:bodyPr/>
        <a:lstStyle/>
        <a:p>
          <a:endParaRPr lang="en-US"/>
        </a:p>
      </dgm:t>
    </dgm:pt>
    <dgm:pt modelId="{F2773F0A-2C3D-423C-BE5E-94D08F66F3C7}" type="sibTrans" cxnId="{368C3127-EF1A-4F0E-9CDD-8AA30B42BBE5}">
      <dgm:prSet/>
      <dgm:spPr/>
      <dgm:t>
        <a:bodyPr/>
        <a:lstStyle/>
        <a:p>
          <a:endParaRPr lang="en-US"/>
        </a:p>
      </dgm:t>
    </dgm:pt>
    <dgm:pt modelId="{C9FB7099-2515-400D-B7C1-3521D47FA0FB}" type="pres">
      <dgm:prSet presAssocID="{29BB9FD8-CFB5-4B2F-B827-BFD6704C3C48}" presName="Name0" presStyleCnt="0">
        <dgm:presLayoutVars>
          <dgm:chMax val="4"/>
          <dgm:resizeHandles val="exact"/>
        </dgm:presLayoutVars>
      </dgm:prSet>
      <dgm:spPr/>
      <dgm:t>
        <a:bodyPr/>
        <a:lstStyle/>
        <a:p>
          <a:endParaRPr lang="en-US"/>
        </a:p>
      </dgm:t>
    </dgm:pt>
    <dgm:pt modelId="{88CD356F-03FF-4C34-B76A-0EF8007652BC}" type="pres">
      <dgm:prSet presAssocID="{29BB9FD8-CFB5-4B2F-B827-BFD6704C3C48}" presName="ellipse" presStyleLbl="trBgShp" presStyleIdx="0" presStyleCnt="1"/>
      <dgm:spPr/>
    </dgm:pt>
    <dgm:pt modelId="{44027276-E6E5-463D-A90D-C5BFCA6D9656}" type="pres">
      <dgm:prSet presAssocID="{29BB9FD8-CFB5-4B2F-B827-BFD6704C3C48}" presName="arrow1" presStyleLbl="fgShp" presStyleIdx="0" presStyleCnt="1"/>
      <dgm:spPr/>
    </dgm:pt>
    <dgm:pt modelId="{D39ED744-5FB1-4875-95E3-D331B4DBA313}" type="pres">
      <dgm:prSet presAssocID="{29BB9FD8-CFB5-4B2F-B827-BFD6704C3C48}" presName="rectangle" presStyleLbl="revTx" presStyleIdx="0" presStyleCnt="1">
        <dgm:presLayoutVars>
          <dgm:bulletEnabled val="1"/>
        </dgm:presLayoutVars>
      </dgm:prSet>
      <dgm:spPr/>
      <dgm:t>
        <a:bodyPr/>
        <a:lstStyle/>
        <a:p>
          <a:endParaRPr lang="en-US"/>
        </a:p>
      </dgm:t>
    </dgm:pt>
    <dgm:pt modelId="{16238F3A-F546-45D4-B8C7-54235CEC5508}" type="pres">
      <dgm:prSet presAssocID="{D5867E81-683D-4203-9F93-EB1AFF71B107}" presName="item1" presStyleLbl="node1" presStyleIdx="0" presStyleCnt="3" custScaleX="122222" custScaleY="122222" custLinFactNeighborX="-27111" custLinFactNeighborY="-5022">
        <dgm:presLayoutVars>
          <dgm:bulletEnabled val="1"/>
        </dgm:presLayoutVars>
      </dgm:prSet>
      <dgm:spPr/>
      <dgm:t>
        <a:bodyPr/>
        <a:lstStyle/>
        <a:p>
          <a:endParaRPr lang="en-US"/>
        </a:p>
      </dgm:t>
    </dgm:pt>
    <dgm:pt modelId="{15877E34-312F-4BFF-97CC-E020096CC8A4}" type="pres">
      <dgm:prSet presAssocID="{A763CA8F-5A99-4CE2-BD86-37EEE51A89D8}" presName="item2" presStyleLbl="node1" presStyleIdx="1" presStyleCnt="3" custScaleX="133333" custScaleY="122222" custLinFactNeighborY="-67778">
        <dgm:presLayoutVars>
          <dgm:bulletEnabled val="1"/>
        </dgm:presLayoutVars>
      </dgm:prSet>
      <dgm:spPr/>
      <dgm:t>
        <a:bodyPr/>
        <a:lstStyle/>
        <a:p>
          <a:endParaRPr lang="en-US"/>
        </a:p>
      </dgm:t>
    </dgm:pt>
    <dgm:pt modelId="{E79169E3-1043-4F2C-827F-D22CA53C42CF}" type="pres">
      <dgm:prSet presAssocID="{B97D448F-7761-4EC6-90BF-9527ED6D3D1A}" presName="item3" presStyleLbl="node1" presStyleIdx="2" presStyleCnt="3" custScaleX="140000" custScaleY="131644" custLinFactNeighborX="56667" custLinFactNeighborY="-12222">
        <dgm:presLayoutVars>
          <dgm:bulletEnabled val="1"/>
        </dgm:presLayoutVars>
      </dgm:prSet>
      <dgm:spPr/>
      <dgm:t>
        <a:bodyPr/>
        <a:lstStyle/>
        <a:p>
          <a:endParaRPr lang="en-US"/>
        </a:p>
      </dgm:t>
    </dgm:pt>
    <dgm:pt modelId="{6CE8CAB1-A0CA-4C8E-BCDC-7932021386FD}" type="pres">
      <dgm:prSet presAssocID="{29BB9FD8-CFB5-4B2F-B827-BFD6704C3C48}" presName="funnel" presStyleLbl="trAlignAcc1" presStyleIdx="0" presStyleCnt="1" custScaleX="136000" custScaleY="108928"/>
      <dgm:spPr/>
    </dgm:pt>
  </dgm:ptLst>
  <dgm:cxnLst>
    <dgm:cxn modelId="{3C70D62C-5284-4029-8B7C-75496330F20B}" type="presOf" srcId="{D5867E81-683D-4203-9F93-EB1AFF71B107}" destId="{15877E34-312F-4BFF-97CC-E020096CC8A4}" srcOrd="0" destOrd="0" presId="urn:microsoft.com/office/officeart/2005/8/layout/funnel1"/>
    <dgm:cxn modelId="{22B1B2B5-4F35-4CDC-8D0E-40FA56A39479}" type="presOf" srcId="{B97D448F-7761-4EC6-90BF-9527ED6D3D1A}" destId="{D39ED744-5FB1-4875-95E3-D331B4DBA313}" srcOrd="0" destOrd="0" presId="urn:microsoft.com/office/officeart/2005/8/layout/funnel1"/>
    <dgm:cxn modelId="{7D060F8F-7923-4DAB-BE7D-B07DB20A2119}" srcId="{29BB9FD8-CFB5-4B2F-B827-BFD6704C3C48}" destId="{A763CA8F-5A99-4CE2-BD86-37EEE51A89D8}" srcOrd="2" destOrd="0" parTransId="{B52A0BCF-E90B-4F37-A562-CFE1767B517E}" sibTransId="{17517320-0CDB-4115-9577-08CA96C798CF}"/>
    <dgm:cxn modelId="{8D7608C4-AE95-4AEB-9990-2F73C6401A10}" type="presOf" srcId="{A763CA8F-5A99-4CE2-BD86-37EEE51A89D8}" destId="{16238F3A-F546-45D4-B8C7-54235CEC5508}" srcOrd="0" destOrd="0" presId="urn:microsoft.com/office/officeart/2005/8/layout/funnel1"/>
    <dgm:cxn modelId="{368C3127-EF1A-4F0E-9CDD-8AA30B42BBE5}" srcId="{29BB9FD8-CFB5-4B2F-B827-BFD6704C3C48}" destId="{B97D448F-7761-4EC6-90BF-9527ED6D3D1A}" srcOrd="3" destOrd="0" parTransId="{91133949-F023-4BE0-AAB9-566F2DB4B3C0}" sibTransId="{F2773F0A-2C3D-423C-BE5E-94D08F66F3C7}"/>
    <dgm:cxn modelId="{26FEAB1E-4CAE-4A80-BA2A-B93CF6D6905E}" srcId="{29BB9FD8-CFB5-4B2F-B827-BFD6704C3C48}" destId="{A0FE32BE-76AE-4CEA-8C64-96B0EDC2A961}" srcOrd="0" destOrd="0" parTransId="{354F5A15-ED5A-40B1-9682-720C2BF6DC5F}" sibTransId="{2B836AE7-A20C-4CD0-A5AA-FAA863B0B6DE}"/>
    <dgm:cxn modelId="{F348F323-9C6E-480A-9B61-B8FE0EE2E4BF}" type="presOf" srcId="{A0FE32BE-76AE-4CEA-8C64-96B0EDC2A961}" destId="{E79169E3-1043-4F2C-827F-D22CA53C42CF}" srcOrd="0" destOrd="0" presId="urn:microsoft.com/office/officeart/2005/8/layout/funnel1"/>
    <dgm:cxn modelId="{B241D312-C1B8-4F63-B21E-DD5F6A9033A8}" srcId="{29BB9FD8-CFB5-4B2F-B827-BFD6704C3C48}" destId="{D5867E81-683D-4203-9F93-EB1AFF71B107}" srcOrd="1" destOrd="0" parTransId="{417919F4-7F82-468B-B9F9-9400A86AD131}" sibTransId="{5CD7DC46-F5CE-4759-A5EE-ECB3D2742B69}"/>
    <dgm:cxn modelId="{F533BC84-A69B-4074-B349-A7C0F6FB4395}" type="presOf" srcId="{29BB9FD8-CFB5-4B2F-B827-BFD6704C3C48}" destId="{C9FB7099-2515-400D-B7C1-3521D47FA0FB}" srcOrd="0" destOrd="0" presId="urn:microsoft.com/office/officeart/2005/8/layout/funnel1"/>
    <dgm:cxn modelId="{675CB860-640A-4173-B751-9AC87EB526D7}" type="presParOf" srcId="{C9FB7099-2515-400D-B7C1-3521D47FA0FB}" destId="{88CD356F-03FF-4C34-B76A-0EF8007652BC}" srcOrd="0" destOrd="0" presId="urn:microsoft.com/office/officeart/2005/8/layout/funnel1"/>
    <dgm:cxn modelId="{6FC66332-1F3D-4869-BCB4-61A34D33C673}" type="presParOf" srcId="{C9FB7099-2515-400D-B7C1-3521D47FA0FB}" destId="{44027276-E6E5-463D-A90D-C5BFCA6D9656}" srcOrd="1" destOrd="0" presId="urn:microsoft.com/office/officeart/2005/8/layout/funnel1"/>
    <dgm:cxn modelId="{0817BDE0-844D-456E-A975-DCF92F641E63}" type="presParOf" srcId="{C9FB7099-2515-400D-B7C1-3521D47FA0FB}" destId="{D39ED744-5FB1-4875-95E3-D331B4DBA313}" srcOrd="2" destOrd="0" presId="urn:microsoft.com/office/officeart/2005/8/layout/funnel1"/>
    <dgm:cxn modelId="{9EAAF9CF-265E-40FB-A3FE-42D61701E2BC}" type="presParOf" srcId="{C9FB7099-2515-400D-B7C1-3521D47FA0FB}" destId="{16238F3A-F546-45D4-B8C7-54235CEC5508}" srcOrd="3" destOrd="0" presId="urn:microsoft.com/office/officeart/2005/8/layout/funnel1"/>
    <dgm:cxn modelId="{9C23F513-2309-4F36-A43A-22C8A149F423}" type="presParOf" srcId="{C9FB7099-2515-400D-B7C1-3521D47FA0FB}" destId="{15877E34-312F-4BFF-97CC-E020096CC8A4}" srcOrd="4" destOrd="0" presId="urn:microsoft.com/office/officeart/2005/8/layout/funnel1"/>
    <dgm:cxn modelId="{34F38168-7BBD-4CDD-9605-4332F544C031}" type="presParOf" srcId="{C9FB7099-2515-400D-B7C1-3521D47FA0FB}" destId="{E79169E3-1043-4F2C-827F-D22CA53C42CF}" srcOrd="5" destOrd="0" presId="urn:microsoft.com/office/officeart/2005/8/layout/funnel1"/>
    <dgm:cxn modelId="{4892B326-9BB7-45DE-A3C3-C0D0E0EE3BC2}" type="presParOf" srcId="{C9FB7099-2515-400D-B7C1-3521D47FA0FB}" destId="{6CE8CAB1-A0CA-4C8E-BCDC-7932021386FD}"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CD356F-03FF-4C34-B76A-0EF8007652BC}">
      <dsp:nvSpPr>
        <dsp:cNvPr id="0" name=""/>
        <dsp:cNvSpPr/>
      </dsp:nvSpPr>
      <dsp:spPr>
        <a:xfrm>
          <a:off x="2142743" y="274315"/>
          <a:ext cx="3931920" cy="1365504"/>
        </a:xfrm>
        <a:prstGeom prst="ellipse">
          <a:avLst/>
        </a:prstGeom>
        <a:solidFill>
          <a:schemeClr val="accent1">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44027276-E6E5-463D-A90D-C5BFCA6D9656}">
      <dsp:nvSpPr>
        <dsp:cNvPr id="0" name=""/>
        <dsp:cNvSpPr/>
      </dsp:nvSpPr>
      <dsp:spPr>
        <a:xfrm>
          <a:off x="3733800" y="3617971"/>
          <a:ext cx="762000" cy="487680"/>
        </a:xfrm>
        <a:prstGeom prst="downArrow">
          <a:avLst/>
        </a:prstGeom>
        <a:solidFill>
          <a:schemeClr val="accent1">
            <a:tint val="60000"/>
            <a:hueOff val="0"/>
            <a:satOff val="0"/>
            <a:lumOff val="0"/>
            <a:alphaOff val="0"/>
          </a:schemeClr>
        </a:solidFill>
        <a:ln>
          <a:noFill/>
        </a:ln>
        <a:effectLst>
          <a:outerShdw blurRad="38100" dist="25400" dir="2700000" algn="br" rotWithShape="0">
            <a:srgbClr val="000000">
              <a:alpha val="60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D39ED744-5FB1-4875-95E3-D331B4DBA313}">
      <dsp:nvSpPr>
        <dsp:cNvPr id="0" name=""/>
        <dsp:cNvSpPr/>
      </dsp:nvSpPr>
      <dsp:spPr>
        <a:xfrm>
          <a:off x="2285999" y="4008115"/>
          <a:ext cx="3657600" cy="91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smtClean="0"/>
            <a:t>Building Independence</a:t>
          </a:r>
          <a:endParaRPr lang="en-US" sz="2500" kern="1200" dirty="0"/>
        </a:p>
      </dsp:txBody>
      <dsp:txXfrm>
        <a:off x="2285999" y="4008115"/>
        <a:ext cx="3657600" cy="914400"/>
      </dsp:txXfrm>
    </dsp:sp>
    <dsp:sp modelId="{16238F3A-F546-45D4-B8C7-54235CEC5508}">
      <dsp:nvSpPr>
        <dsp:cNvPr id="0" name=""/>
        <dsp:cNvSpPr/>
      </dsp:nvSpPr>
      <dsp:spPr>
        <a:xfrm>
          <a:off x="3048003" y="1523999"/>
          <a:ext cx="1676396" cy="1676396"/>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Understanding Specific Student Interventions</a:t>
          </a:r>
          <a:endParaRPr lang="en-US" sz="1300" kern="1200" dirty="0"/>
        </a:p>
      </dsp:txBody>
      <dsp:txXfrm>
        <a:off x="3048003" y="1523999"/>
        <a:ext cx="1676396" cy="1676396"/>
      </dsp:txXfrm>
    </dsp:sp>
    <dsp:sp modelId="{15877E34-312F-4BFF-97CC-E020096CC8A4}">
      <dsp:nvSpPr>
        <dsp:cNvPr id="0" name=""/>
        <dsp:cNvSpPr/>
      </dsp:nvSpPr>
      <dsp:spPr>
        <a:xfrm>
          <a:off x="2362202" y="0"/>
          <a:ext cx="1828795" cy="1676396"/>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Data Collection &amp; Needs Assessment</a:t>
          </a:r>
          <a:endParaRPr lang="en-US" sz="1300" kern="1200" dirty="0"/>
        </a:p>
      </dsp:txBody>
      <dsp:txXfrm>
        <a:off x="2362202" y="0"/>
        <a:ext cx="1828795" cy="1676396"/>
      </dsp:txXfrm>
    </dsp:sp>
    <dsp:sp modelId="{E79169E3-1043-4F2C-827F-D22CA53C42CF}">
      <dsp:nvSpPr>
        <dsp:cNvPr id="0" name=""/>
        <dsp:cNvSpPr/>
      </dsp:nvSpPr>
      <dsp:spPr>
        <a:xfrm>
          <a:off x="4495804" y="1"/>
          <a:ext cx="1920240" cy="1805629"/>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Behavior Support/Classroom Management</a:t>
          </a:r>
          <a:endParaRPr lang="en-US" sz="1100" kern="1200" dirty="0"/>
        </a:p>
      </dsp:txBody>
      <dsp:txXfrm>
        <a:off x="4495804" y="1"/>
        <a:ext cx="1920240" cy="1805629"/>
      </dsp:txXfrm>
    </dsp:sp>
    <dsp:sp modelId="{6CE8CAB1-A0CA-4C8E-BCDC-7932021386FD}">
      <dsp:nvSpPr>
        <dsp:cNvPr id="0" name=""/>
        <dsp:cNvSpPr/>
      </dsp:nvSpPr>
      <dsp:spPr>
        <a:xfrm>
          <a:off x="1213103" y="-45715"/>
          <a:ext cx="5803392" cy="371854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4/29/2015</a:t>
            </a:r>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BE047EBE-CFAA-407C-B1A1-9F2A71E3003F}" type="slidenum">
              <a:rPr lang="en-US" smtClean="0"/>
              <a:pPr/>
              <a:t>‹#›</a:t>
            </a:fld>
            <a:endParaRPr lang="en-US"/>
          </a:p>
        </p:txBody>
      </p:sp>
    </p:spTree>
    <p:extLst>
      <p:ext uri="{BB962C8B-B14F-4D97-AF65-F5344CB8AC3E}">
        <p14:creationId xmlns:p14="http://schemas.microsoft.com/office/powerpoint/2010/main" xmlns="" val="9006833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4/29/2015</a:t>
            </a:r>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E52FC41-A7B2-4D2E-8B4A-BC1C3CBF3E63}" type="slidenum">
              <a:rPr lang="en-US" smtClean="0"/>
              <a:pPr/>
              <a:t>‹#›</a:t>
            </a:fld>
            <a:endParaRPr lang="en-US"/>
          </a:p>
        </p:txBody>
      </p:sp>
    </p:spTree>
    <p:extLst>
      <p:ext uri="{BB962C8B-B14F-4D97-AF65-F5344CB8AC3E}">
        <p14:creationId xmlns:p14="http://schemas.microsoft.com/office/powerpoint/2010/main" xmlns="" val="32535127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52FC41-A7B2-4D2E-8B4A-BC1C3CBF3E63}" type="slidenum">
              <a:rPr lang="en-US" smtClean="0"/>
              <a:pPr/>
              <a:t>11</a:t>
            </a:fld>
            <a:endParaRPr lang="en-US"/>
          </a:p>
        </p:txBody>
      </p:sp>
      <p:sp>
        <p:nvSpPr>
          <p:cNvPr id="5" name="Date Placeholder 4"/>
          <p:cNvSpPr>
            <a:spLocks noGrp="1"/>
          </p:cNvSpPr>
          <p:nvPr>
            <p:ph type="dt" idx="11"/>
          </p:nvPr>
        </p:nvSpPr>
        <p:spPr/>
        <p:txBody>
          <a:bodyPr/>
          <a:lstStyle/>
          <a:p>
            <a:r>
              <a:rPr lang="en-US" smtClean="0"/>
              <a:t>4/29/2015</a:t>
            </a:r>
            <a:endParaRPr lang="en-US"/>
          </a:p>
        </p:txBody>
      </p:sp>
    </p:spTree>
    <p:extLst>
      <p:ext uri="{BB962C8B-B14F-4D97-AF65-F5344CB8AC3E}">
        <p14:creationId xmlns:p14="http://schemas.microsoft.com/office/powerpoint/2010/main" xmlns="" val="41779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9087-836E-4498-8518-66ADAAF64FE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4/29/2015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4/29/2015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4/29/2015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9087-836E-4498-8518-66ADAAF64FED}"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4/29/2015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4/29/2015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F9087-836E-4498-8518-66ADAAF64FE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4/29/2015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4/29/2015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4/29/2015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9087-836E-4498-8518-66ADAAF64FED}"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4/29/2015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9087-836E-4498-8518-66ADAAF64F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4/29/2015</a:t>
            </a: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EF9087-836E-4498-8518-66ADAAF64F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blIBab6Qba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latin typeface="Comic Sans MS" panose="030F0702030302020204" pitchFamily="66" charset="0"/>
              </a:rPr>
              <a:t>Building Independence in Students with Exceptional Needs</a:t>
            </a:r>
            <a:endParaRPr lang="en-US" sz="3600" dirty="0">
              <a:latin typeface="Comic Sans MS" panose="030F0702030302020204" pitchFamily="66" charset="0"/>
            </a:endParaRPr>
          </a:p>
        </p:txBody>
      </p:sp>
      <p:sp>
        <p:nvSpPr>
          <p:cNvPr id="3" name="Subtitle 2"/>
          <p:cNvSpPr>
            <a:spLocks noGrp="1"/>
          </p:cNvSpPr>
          <p:nvPr>
            <p:ph type="subTitle" idx="1"/>
          </p:nvPr>
        </p:nvSpPr>
        <p:spPr/>
        <p:txBody>
          <a:bodyPr/>
          <a:lstStyle/>
          <a:p>
            <a:r>
              <a:rPr lang="en-US" dirty="0" smtClean="0"/>
              <a:t>By Mindy Barberis</a:t>
            </a:r>
          </a:p>
          <a:p>
            <a:r>
              <a:rPr lang="en-US" dirty="0" smtClean="0"/>
              <a:t>&amp;</a:t>
            </a:r>
          </a:p>
          <a:p>
            <a:r>
              <a:rPr lang="en-US" dirty="0" smtClean="0"/>
              <a:t>Jeremy Fowler</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3899770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Toolkit of Options</a:t>
            </a:r>
            <a:endParaRPr lang="en-US" dirty="0"/>
          </a:p>
        </p:txBody>
      </p:sp>
      <p:sp>
        <p:nvSpPr>
          <p:cNvPr id="3" name="Content Placeholder 2"/>
          <p:cNvSpPr>
            <a:spLocks noGrp="1"/>
          </p:cNvSpPr>
          <p:nvPr>
            <p:ph idx="1"/>
          </p:nvPr>
        </p:nvSpPr>
        <p:spPr/>
        <p:txBody>
          <a:bodyPr/>
          <a:lstStyle/>
          <a:p>
            <a:pPr marL="0" indent="0">
              <a:buNone/>
            </a:pPr>
            <a:r>
              <a:rPr lang="en-US" dirty="0" smtClean="0"/>
              <a:t>Here are the items that typically you want to look at first, and choose your appropriate supports and interventions from there.  Also, see the handout attached to the back of your packet.</a:t>
            </a:r>
          </a:p>
          <a:p>
            <a:pPr marL="0" indent="0">
              <a:buNone/>
            </a:pPr>
            <a:endParaRPr lang="en-US"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483468406"/>
              </p:ext>
            </p:extLst>
          </p:nvPr>
        </p:nvGraphicFramePr>
        <p:xfrm>
          <a:off x="3200400" y="2895600"/>
          <a:ext cx="2727940" cy="3530600"/>
        </p:xfrm>
        <a:graphic>
          <a:graphicData uri="http://schemas.openxmlformats.org/presentationml/2006/ole">
            <p:oleObj spid="_x0000_s1035" name="Acrobat Document" r:id="rId3" imgW="7779960" imgH="10058400" progId="AcroExch.Document.11">
              <p:embed/>
            </p:oleObj>
          </a:graphicData>
        </a:graphic>
      </p:graphicFrame>
      <p:sp>
        <p:nvSpPr>
          <p:cNvPr id="5" name="Date Placeholder 4"/>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920461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Supports…</a:t>
            </a:r>
            <a:endParaRPr lang="en-US" dirty="0"/>
          </a:p>
        </p:txBody>
      </p:sp>
      <p:sp>
        <p:nvSpPr>
          <p:cNvPr id="3" name="Content Placeholder 2"/>
          <p:cNvSpPr>
            <a:spLocks noGrp="1"/>
          </p:cNvSpPr>
          <p:nvPr>
            <p:ph idx="1"/>
          </p:nvPr>
        </p:nvSpPr>
        <p:spPr/>
        <p:txBody>
          <a:bodyPr/>
          <a:lstStyle/>
          <a:p>
            <a:r>
              <a:rPr lang="en-US" dirty="0" smtClean="0"/>
              <a:t>Here is how we are going to support the Autistic-Like needs of the student:</a:t>
            </a:r>
          </a:p>
          <a:p>
            <a:pPr lvl="1"/>
            <a:r>
              <a:rPr lang="en-US" dirty="0" smtClean="0"/>
              <a:t>Color code materials to assist with organization</a:t>
            </a:r>
          </a:p>
          <a:p>
            <a:pPr lvl="1"/>
            <a:r>
              <a:rPr lang="en-US" dirty="0" smtClean="0"/>
              <a:t>Place chart on desk with pictures of items he needs for each subject area (pencil and eraser for math, </a:t>
            </a:r>
            <a:r>
              <a:rPr lang="en-US" dirty="0" err="1" smtClean="0"/>
              <a:t>etc</a:t>
            </a:r>
            <a:r>
              <a:rPr lang="en-US" dirty="0" smtClean="0"/>
              <a:t>)</a:t>
            </a:r>
          </a:p>
          <a:p>
            <a:pPr lvl="1"/>
            <a:r>
              <a:rPr lang="en-US" dirty="0" smtClean="0"/>
              <a:t>Provide a visual chart on his desk showing what he can do during his free time</a:t>
            </a:r>
          </a:p>
          <a:p>
            <a:pPr lvl="1"/>
            <a:r>
              <a:rPr lang="en-US" dirty="0" smtClean="0"/>
              <a:t>Place a specific peer next to him who will be good with peer assistance and partnering.  </a:t>
            </a:r>
          </a:p>
          <a:p>
            <a:pPr lvl="1"/>
            <a:r>
              <a:rPr lang="en-US" dirty="0" smtClean="0"/>
              <a:t>Tell student to look at a specific peer in the classroom for cueing on what materials/behaviors he should have out or be demonstrating.</a:t>
            </a:r>
          </a:p>
          <a:p>
            <a:pPr lvl="1"/>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66803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Supports Continued…</a:t>
            </a:r>
            <a:endParaRPr lang="en-US" dirty="0"/>
          </a:p>
        </p:txBody>
      </p:sp>
      <p:sp>
        <p:nvSpPr>
          <p:cNvPr id="3" name="Content Placeholder 2"/>
          <p:cNvSpPr>
            <a:spLocks noGrp="1"/>
          </p:cNvSpPr>
          <p:nvPr>
            <p:ph idx="1"/>
          </p:nvPr>
        </p:nvSpPr>
        <p:spPr/>
        <p:txBody>
          <a:bodyPr/>
          <a:lstStyle/>
          <a:p>
            <a:r>
              <a:rPr lang="en-US" dirty="0" smtClean="0"/>
              <a:t>Here is how we will support the Speech/Language and auditory processing needs of our student:</a:t>
            </a:r>
          </a:p>
          <a:p>
            <a:pPr lvl="1"/>
            <a:r>
              <a:rPr lang="en-US" dirty="0" smtClean="0"/>
              <a:t>Ask facilitated questions (“what comes next”, rather than just telling the student what to do).</a:t>
            </a:r>
          </a:p>
          <a:p>
            <a:pPr lvl="1"/>
            <a:r>
              <a:rPr lang="en-US" dirty="0" smtClean="0"/>
              <a:t>Give the student extra time to respond before prompting a second time.  Have the teacher prompt three times before the paraprofessional steps in.  </a:t>
            </a:r>
          </a:p>
          <a:p>
            <a:pPr lvl="1"/>
            <a:r>
              <a:rPr lang="en-US" dirty="0" smtClean="0"/>
              <a:t>Come up with a special/unique cue as to when you are going to ask them a question (teacher stands in front of desk and taps desk with finger).</a:t>
            </a:r>
          </a:p>
          <a:p>
            <a:pPr lvl="1"/>
            <a:r>
              <a:rPr lang="en-US" dirty="0" smtClean="0"/>
              <a:t>Direct the student to answer the teacher, and when to listen to the teacher for specific directions (teacher develops a procedure to cue the student to pay special attention).</a:t>
            </a:r>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357272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Supports Continued…</a:t>
            </a:r>
            <a:endParaRPr lang="en-US" dirty="0"/>
          </a:p>
        </p:txBody>
      </p:sp>
      <p:sp>
        <p:nvSpPr>
          <p:cNvPr id="3" name="Content Placeholder 2"/>
          <p:cNvSpPr>
            <a:spLocks noGrp="1"/>
          </p:cNvSpPr>
          <p:nvPr>
            <p:ph idx="1"/>
          </p:nvPr>
        </p:nvSpPr>
        <p:spPr/>
        <p:txBody>
          <a:bodyPr/>
          <a:lstStyle/>
          <a:p>
            <a:r>
              <a:rPr lang="en-US" dirty="0" smtClean="0"/>
              <a:t>Here is how were going to support the aversion to loud noises:</a:t>
            </a:r>
          </a:p>
          <a:p>
            <a:pPr lvl="1"/>
            <a:r>
              <a:rPr lang="en-US" dirty="0" smtClean="0"/>
              <a:t>During loud activities, seat the student in the back of the classroom so that unexpected noises startle him less.  </a:t>
            </a:r>
          </a:p>
          <a:p>
            <a:pPr lvl="1"/>
            <a:endParaRPr lang="en-US" dirty="0"/>
          </a:p>
          <a:p>
            <a:r>
              <a:rPr lang="en-US" dirty="0" smtClean="0"/>
              <a:t>Here is how were are going to support the OCD/organizational needs of the student:</a:t>
            </a:r>
          </a:p>
          <a:p>
            <a:pPr lvl="1"/>
            <a:r>
              <a:rPr lang="en-US" dirty="0" smtClean="0"/>
              <a:t>Near the student’s desk, place organizational bins so that the student has one bin for each subject matter.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586749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Supports Continued…</a:t>
            </a:r>
            <a:endParaRPr lang="en-US" dirty="0"/>
          </a:p>
        </p:txBody>
      </p:sp>
      <p:sp>
        <p:nvSpPr>
          <p:cNvPr id="3" name="Content Placeholder 2"/>
          <p:cNvSpPr>
            <a:spLocks noGrp="1"/>
          </p:cNvSpPr>
          <p:nvPr>
            <p:ph idx="1"/>
          </p:nvPr>
        </p:nvSpPr>
        <p:spPr/>
        <p:txBody>
          <a:bodyPr/>
          <a:lstStyle/>
          <a:p>
            <a:r>
              <a:rPr lang="en-US" dirty="0" smtClean="0"/>
              <a:t>Here is how we are going to support the visual processing needs of the student:</a:t>
            </a:r>
          </a:p>
          <a:p>
            <a:pPr lvl="1"/>
            <a:r>
              <a:rPr lang="en-US" dirty="0" smtClean="0"/>
              <a:t>Provide the student copies of notes when note taking is occurring.  (this does not mean the student isn’t taking notes, it simply means that the student should not feel pressured to get every detail down since follow-up notes will be provided).  </a:t>
            </a:r>
          </a:p>
          <a:p>
            <a:pPr lvl="1"/>
            <a:r>
              <a:rPr lang="en-US" dirty="0" smtClean="0"/>
              <a:t>Provide graphic organizers for writing tasks and taking lecture notes.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2261752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Your Activity!!</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smtClean="0"/>
              <a:t>Choose a group recorder</a:t>
            </a:r>
          </a:p>
          <a:p>
            <a:pPr marL="457200" indent="-457200">
              <a:buFont typeface="+mj-lt"/>
              <a:buAutoNum type="arabicPeriod"/>
            </a:pPr>
            <a:r>
              <a:rPr lang="en-US" dirty="0" smtClean="0"/>
              <a:t>Choose a presenter</a:t>
            </a:r>
          </a:p>
          <a:p>
            <a:pPr marL="457200" indent="-457200">
              <a:buFont typeface="+mj-lt"/>
              <a:buAutoNum type="arabicPeriod"/>
            </a:pPr>
            <a:r>
              <a:rPr lang="en-US" dirty="0" smtClean="0"/>
              <a:t>Choose a member to read the student profile</a:t>
            </a:r>
          </a:p>
          <a:p>
            <a:pPr marL="0" indent="0">
              <a:buNone/>
            </a:pPr>
            <a:endParaRPr lang="en-US" dirty="0" smtClean="0"/>
          </a:p>
          <a:p>
            <a:pPr marL="0" indent="0">
              <a:buNone/>
            </a:pPr>
            <a:r>
              <a:rPr lang="en-US" dirty="0" smtClean="0"/>
              <a:t>Then….</a:t>
            </a:r>
            <a:endParaRPr lang="en-US" dirty="0"/>
          </a:p>
          <a:p>
            <a:pPr marL="457200" indent="-457200">
              <a:buFont typeface="+mj-lt"/>
              <a:buAutoNum type="alphaUcPeriod"/>
            </a:pPr>
            <a:r>
              <a:rPr lang="en-US" dirty="0" smtClean="0"/>
              <a:t>Read the profile.</a:t>
            </a:r>
          </a:p>
          <a:p>
            <a:pPr marL="457200" indent="-457200">
              <a:buFont typeface="+mj-lt"/>
              <a:buAutoNum type="alphaUcPeriod"/>
            </a:pPr>
            <a:r>
              <a:rPr lang="en-US" dirty="0" smtClean="0"/>
              <a:t>Come up with a list of supports for each area of need.  Please be brief.</a:t>
            </a:r>
          </a:p>
          <a:p>
            <a:pPr marL="457200" indent="-457200">
              <a:buFont typeface="+mj-lt"/>
              <a:buAutoNum type="alphaUcPeriod"/>
            </a:pPr>
            <a:r>
              <a:rPr lang="en-US" dirty="0" smtClean="0"/>
              <a:t>Use the toolkit provided as a base of interventions. Feel free to expand if you wish.</a:t>
            </a:r>
          </a:p>
          <a:p>
            <a:pPr marL="457200" indent="-457200">
              <a:buFont typeface="+mj-lt"/>
              <a:buAutoNum type="alphaUcPeriod"/>
            </a:pPr>
            <a:r>
              <a:rPr lang="en-US" dirty="0" smtClean="0"/>
              <a:t>Be ready to present the information you recorded on your big huge sticky note.</a:t>
            </a:r>
          </a:p>
          <a:p>
            <a:pPr marL="0" indent="0">
              <a:buNone/>
            </a:pPr>
            <a:r>
              <a:rPr lang="en-US" dirty="0" smtClean="0"/>
              <a:t>You have 15 minutes to prepare and organize your supports.  Then your speaker will be asked to present your information.  </a:t>
            </a:r>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4191376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Closing…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We are here to create independent functioning students.  To the best of your ability, we need to give precise support to foster that independence. </a:t>
            </a:r>
            <a:r>
              <a:rPr lang="en-US" b="1" u="sng" dirty="0" smtClean="0"/>
              <a:t>We need to give just what is needed…..just in time.  </a:t>
            </a:r>
          </a:p>
          <a:p>
            <a:pPr marL="0" indent="0">
              <a:buNone/>
            </a:pPr>
            <a:endParaRPr lang="en-US" dirty="0"/>
          </a:p>
          <a:p>
            <a:pPr marL="0" indent="0">
              <a:buNone/>
            </a:pPr>
            <a:r>
              <a:rPr lang="en-US" dirty="0" smtClean="0"/>
              <a:t>Thank you so much for the turn-out these past few weeks.</a:t>
            </a:r>
          </a:p>
          <a:p>
            <a:pPr marL="0" indent="0">
              <a:buNone/>
            </a:pPr>
            <a:endParaRPr lang="en-US" dirty="0"/>
          </a:p>
          <a:p>
            <a:pPr marL="0" indent="0">
              <a:buNone/>
            </a:pPr>
            <a:r>
              <a:rPr lang="en-US" dirty="0" smtClean="0"/>
              <a:t>So many people are talking about how successful the development has been. That success </a:t>
            </a:r>
            <a:r>
              <a:rPr lang="en-US" smtClean="0"/>
              <a:t>is yours’ and yours’ </a:t>
            </a:r>
            <a:r>
              <a:rPr lang="en-US" dirty="0" smtClean="0"/>
              <a:t>alone.  </a:t>
            </a:r>
          </a:p>
          <a:p>
            <a:pPr marL="0" indent="0">
              <a:buNone/>
            </a:pPr>
            <a:endParaRPr lang="en-US" dirty="0"/>
          </a:p>
          <a:p>
            <a:pPr marL="0" indent="0">
              <a:buNone/>
            </a:pPr>
            <a:r>
              <a:rPr lang="en-US" dirty="0" smtClean="0"/>
              <a:t>Thank you for the opportunity to be a part of it.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17702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Welcome!</a:t>
            </a:r>
            <a:endParaRPr lang="en-US" dirty="0"/>
          </a:p>
        </p:txBody>
      </p:sp>
      <p:sp>
        <p:nvSpPr>
          <p:cNvPr id="3" name="Content Placeholder 2"/>
          <p:cNvSpPr>
            <a:spLocks noGrp="1"/>
          </p:cNvSpPr>
          <p:nvPr>
            <p:ph idx="1"/>
          </p:nvPr>
        </p:nvSpPr>
        <p:spPr/>
        <p:txBody>
          <a:bodyPr/>
          <a:lstStyle/>
          <a:p>
            <a:pPr marL="0" indent="0">
              <a:buNone/>
            </a:pPr>
            <a:r>
              <a:rPr lang="en-US" dirty="0" smtClean="0"/>
              <a:t>This is the development that nicely summarizes all of the other developments.  This module will “connect the dots” between all of information that you have gathered to this point.  </a:t>
            </a:r>
          </a:p>
          <a:p>
            <a:pPr marL="0" indent="0">
              <a:buNone/>
            </a:pPr>
            <a:endParaRPr lang="en-US" dirty="0"/>
          </a:p>
          <a:p>
            <a:pPr marL="0" indent="0">
              <a:buNone/>
            </a:pPr>
            <a:r>
              <a:rPr lang="en-US" dirty="0" smtClean="0"/>
              <a:t>The whole reason we do what we do is……</a:t>
            </a:r>
          </a:p>
          <a:p>
            <a:pPr marL="0" indent="0">
              <a:buNone/>
            </a:pPr>
            <a:endParaRPr lang="en-US" dirty="0"/>
          </a:p>
          <a:p>
            <a:pPr marL="0" indent="0">
              <a:buNone/>
            </a:pPr>
            <a:r>
              <a:rPr lang="en-US" dirty="0" smtClean="0"/>
              <a:t>To graduate all students and help the student develop the skills to function independently, socially and productively in society.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97592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it All Comes Together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92439218"/>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529992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it is Like for Our Students</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smtClean="0"/>
              <a:t>Video on F.A.T. City: </a:t>
            </a:r>
          </a:p>
          <a:p>
            <a:pPr marL="0" indent="0">
              <a:buNone/>
            </a:pPr>
            <a:r>
              <a:rPr lang="en-US" sz="4000" b="1" dirty="0" smtClean="0">
                <a:solidFill>
                  <a:srgbClr val="7030A0"/>
                </a:solidFill>
                <a:latin typeface="Chiller" panose="04020404031007020602" pitchFamily="82" charset="0"/>
              </a:rPr>
              <a:t>Frustration, Anxiety</a:t>
            </a:r>
            <a:r>
              <a:rPr lang="en-US" sz="4000" b="1" dirty="0" smtClean="0">
                <a:solidFill>
                  <a:srgbClr val="7030A0"/>
                </a:solidFill>
              </a:rPr>
              <a:t> </a:t>
            </a:r>
            <a:r>
              <a:rPr lang="en-US" sz="4000" dirty="0" smtClean="0"/>
              <a:t>and </a:t>
            </a:r>
            <a:r>
              <a:rPr lang="en-US" sz="4000" b="1" dirty="0" smtClean="0">
                <a:solidFill>
                  <a:srgbClr val="7030A0"/>
                </a:solidFill>
                <a:latin typeface="Chiller" panose="04020404031007020602" pitchFamily="82" charset="0"/>
              </a:rPr>
              <a:t>Tension</a:t>
            </a:r>
            <a:r>
              <a:rPr lang="en-US" sz="4000" dirty="0" smtClean="0"/>
              <a:t> is the reality for students with disabilities.</a:t>
            </a:r>
          </a:p>
          <a:p>
            <a:pPr marL="0" indent="0">
              <a:buNone/>
            </a:pPr>
            <a:r>
              <a:rPr lang="en-US" sz="4000" dirty="0" smtClean="0"/>
              <a:t>Their immediate solution is to shutdown, give-up, or demonstrate some other behavior that distracts them from learning.</a:t>
            </a:r>
          </a:p>
          <a:p>
            <a:pPr marL="0" indent="0">
              <a:buNone/>
            </a:pPr>
            <a:r>
              <a:rPr lang="en-US" sz="2800" dirty="0" smtClean="0"/>
              <a:t>FAT City is a video demonstration where different members of a school community (parents and teachers etc.) are asked to act like </a:t>
            </a:r>
            <a:r>
              <a:rPr lang="en-US" sz="2800" u="sng" dirty="0" smtClean="0"/>
              <a:t>themselves,</a:t>
            </a:r>
            <a:r>
              <a:rPr lang="en-US" sz="2800" dirty="0" smtClean="0"/>
              <a:t> not students, while Richard Lavoie guides them through a lesson. He tries to let us know what it is like for students with learning disabilities in the classroom.</a:t>
            </a:r>
            <a:endParaRPr lang="en-US" sz="2800"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399924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FAT CITY</a:t>
            </a:r>
            <a:endParaRPr lang="en-US" dirty="0"/>
          </a:p>
        </p:txBody>
      </p:sp>
      <p:pic>
        <p:nvPicPr>
          <p:cNvPr id="4" name="blIBab6QbaA"/>
          <p:cNvPicPr>
            <a:picLocks noGrp="1" noRot="1" noChangeAspect="1"/>
          </p:cNvPicPr>
          <p:nvPr>
            <p:ph idx="1"/>
            <a:videoFile r:link="rId1"/>
          </p:nvPr>
        </p:nvPicPr>
        <p:blipFill>
          <a:blip r:embed="rId3" cstate="print"/>
          <a:stretch>
            <a:fillRect/>
          </a:stretch>
        </p:blipFill>
        <p:spPr>
          <a:xfrm>
            <a:off x="778933" y="1905000"/>
            <a:ext cx="7450667" cy="4191000"/>
          </a:xfrm>
          <a:prstGeom prst="rect">
            <a:avLst/>
          </a:prstGeom>
        </p:spPr>
      </p:pic>
      <p:sp>
        <p:nvSpPr>
          <p:cNvPr id="5" name="Date Placeholder 4"/>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331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 Now What?  We Have Students Who Are Still Struggling…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Here is how you can meet a student’s needs, being as least restrictive as possible.  </a:t>
            </a:r>
          </a:p>
          <a:p>
            <a:pPr marL="0" indent="0">
              <a:buNone/>
            </a:pPr>
            <a:endParaRPr lang="en-US" dirty="0"/>
          </a:p>
          <a:p>
            <a:pPr marL="0" indent="0">
              <a:buNone/>
            </a:pPr>
            <a:r>
              <a:rPr lang="en-US" dirty="0" smtClean="0"/>
              <a:t>Things to consider:</a:t>
            </a:r>
          </a:p>
          <a:p>
            <a:pPr marL="0" indent="0">
              <a:buNone/>
            </a:pPr>
            <a:endParaRPr lang="en-US" dirty="0"/>
          </a:p>
          <a:p>
            <a:pPr marL="457200" indent="-457200">
              <a:buFont typeface="+mj-lt"/>
              <a:buAutoNum type="arabicPeriod"/>
            </a:pPr>
            <a:r>
              <a:rPr lang="en-US" dirty="0" smtClean="0"/>
              <a:t>Look at the assessment data and/or IEP (including goals) for the student.  How do they qualify for Special Education and what are their needs/challenges?</a:t>
            </a:r>
          </a:p>
          <a:p>
            <a:pPr marL="457200" indent="-457200">
              <a:buFont typeface="+mj-lt"/>
              <a:buAutoNum type="arabicPeriod"/>
            </a:pPr>
            <a:endParaRPr lang="en-US" dirty="0"/>
          </a:p>
          <a:p>
            <a:pPr marL="0" indent="0">
              <a:buNone/>
            </a:pPr>
            <a:r>
              <a:rPr lang="en-US" dirty="0" smtClean="0"/>
              <a:t>Do the supports that we are providing for the student make sense with the actual IEP/Student’s needs?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753559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 Continued…..</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2"/>
            </a:pPr>
            <a:r>
              <a:rPr lang="en-US" dirty="0" smtClean="0"/>
              <a:t>What different supports need to be provided so that the student is accommodated/supported </a:t>
            </a:r>
            <a:r>
              <a:rPr lang="en-US" b="1" u="sng" dirty="0" smtClean="0"/>
              <a:t>without</a:t>
            </a:r>
            <a:r>
              <a:rPr lang="en-US" dirty="0" smtClean="0"/>
              <a:t> the use of an adult in the classroom just for them?</a:t>
            </a:r>
          </a:p>
          <a:p>
            <a:pPr marL="457200" indent="-457200">
              <a:buFont typeface="+mj-lt"/>
              <a:buAutoNum type="arabicPeriod" startAt="2"/>
            </a:pPr>
            <a:r>
              <a:rPr lang="en-US" dirty="0"/>
              <a:t>Does the team need to collect more data to make sure the supports are effective?  </a:t>
            </a:r>
          </a:p>
          <a:p>
            <a:pPr marL="457200" indent="-457200">
              <a:buFont typeface="+mj-lt"/>
              <a:buAutoNum type="arabicPeriod" startAt="2"/>
            </a:pPr>
            <a:r>
              <a:rPr lang="en-US" dirty="0" smtClean="0"/>
              <a:t>Can we use that data to fade the staff away during times where the student is already successful.</a:t>
            </a:r>
          </a:p>
          <a:p>
            <a:pPr marL="731520" lvl="1" indent="-457200">
              <a:buFont typeface="+mj-lt"/>
              <a:buAutoNum type="arabicPeriod"/>
            </a:pPr>
            <a:r>
              <a:rPr lang="en-US" dirty="0" smtClean="0"/>
              <a:t>Can the student look at the environment for cues on what to do (including other students, seating position, fill in the blank, specific prompting, </a:t>
            </a:r>
            <a:r>
              <a:rPr lang="en-US" dirty="0" err="1" smtClean="0"/>
              <a:t>etc</a:t>
            </a:r>
            <a:r>
              <a:rPr lang="en-US" dirty="0" smtClean="0"/>
              <a:t>)</a:t>
            </a:r>
            <a:endParaRPr lang="en-US" dirty="0"/>
          </a:p>
          <a:p>
            <a:pPr marL="457200" indent="-457200">
              <a:buFont typeface="+mj-lt"/>
              <a:buAutoNum type="arabicPeriod" startAt="2"/>
            </a:pPr>
            <a:r>
              <a:rPr lang="en-US" dirty="0" smtClean="0"/>
              <a:t>What supports can only be done with extra staff support?  </a:t>
            </a:r>
          </a:p>
          <a:p>
            <a:pPr marL="731520" lvl="1" indent="-457200">
              <a:buFont typeface="+mj-lt"/>
              <a:buAutoNum type="arabicPeriod" startAt="2"/>
            </a:pPr>
            <a:r>
              <a:rPr lang="en-US" dirty="0" smtClean="0"/>
              <a:t>Can we utilize existing staff members?  Can the teacher give the supports if a para helps prepare them, but not actually be in the classroom?</a:t>
            </a:r>
          </a:p>
          <a:p>
            <a:pPr marL="731520" lvl="1" indent="-457200">
              <a:buFont typeface="+mj-lt"/>
              <a:buAutoNum type="arabicPeriod" startAt="2"/>
            </a:pPr>
            <a:r>
              <a:rPr lang="en-US" dirty="0" smtClean="0"/>
              <a:t>Does the case manager (who organizes the IEP) have all the information they need in order to make sure the IEP reflects the needs from this point on?....</a:t>
            </a:r>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4200125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Here is How it May Come Together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Our sample student:</a:t>
            </a:r>
          </a:p>
          <a:p>
            <a:pPr marL="0" indent="0">
              <a:buNone/>
            </a:pPr>
            <a:endParaRPr lang="en-US" dirty="0" smtClean="0"/>
          </a:p>
          <a:p>
            <a:pPr marL="0" indent="0">
              <a:buNone/>
            </a:pPr>
            <a:r>
              <a:rPr lang="en-US" dirty="0" smtClean="0"/>
              <a:t>Name: Jeremy Barberis</a:t>
            </a:r>
          </a:p>
          <a:p>
            <a:pPr marL="0" indent="0">
              <a:buNone/>
            </a:pPr>
            <a:endParaRPr lang="en-US" dirty="0"/>
          </a:p>
          <a:p>
            <a:pPr marL="0" indent="0">
              <a:buNone/>
            </a:pPr>
            <a:r>
              <a:rPr lang="en-US" dirty="0" smtClean="0"/>
              <a:t>Age/Grade:  An 8 year old Third Grader</a:t>
            </a:r>
          </a:p>
          <a:p>
            <a:pPr marL="0" indent="0">
              <a:buNone/>
            </a:pPr>
            <a:endParaRPr lang="en-US" dirty="0" smtClean="0"/>
          </a:p>
          <a:p>
            <a:pPr marL="0" indent="0">
              <a:buNone/>
            </a:pPr>
            <a:r>
              <a:rPr lang="en-US" dirty="0" smtClean="0"/>
              <a:t>Setting:  A general education classroom all day long</a:t>
            </a:r>
          </a:p>
          <a:p>
            <a:pPr marL="0" indent="0">
              <a:buNone/>
            </a:pPr>
            <a:endParaRPr lang="en-US" dirty="0" smtClean="0"/>
          </a:p>
          <a:p>
            <a:pPr marL="0" indent="0">
              <a:buNone/>
            </a:pPr>
            <a:r>
              <a:rPr lang="en-US" dirty="0" smtClean="0"/>
              <a:t>Eligibility Areas:  Autistic Like (Primary), Speech and Language Impairment (Secondary). </a:t>
            </a:r>
          </a:p>
          <a:p>
            <a:pPr marL="0" indent="0">
              <a:buNone/>
            </a:pPr>
            <a:endParaRPr lang="en-US" dirty="0" smtClean="0"/>
          </a:p>
          <a:p>
            <a:pPr marL="0" indent="0">
              <a:buNone/>
            </a:pPr>
            <a:r>
              <a:rPr lang="en-US" dirty="0" smtClean="0"/>
              <a:t>Other Relevant Information:  aversive to loud noises, tends to be OCD with his workspace, difficulty processing auditory information (auditory processing disorder), difficulty processing visual information, has the ability to do grade level work.</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28407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Problem…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Jeremy Barberis is a bright student.  He has recently transitioned from an SDC type class to a general education class all day long. He was assigned a paraprofessional to the general education classroom to support his needs. However, over time we have seen that he is developing an dependency towards this paraprofessional and he is using this paraprofessional under circumstances where would have previously been independent.  The student was formerly doing the following tasks well: transitioning from one task to the next, taking cues from the teacher to get out materials needed, pick out his own free time activities, go to and from the bathroom or to service providers on his own.  The team would like to work on fading this paraprofessional away over time and create a student that functions independently for as much of the day as possible.   </a:t>
            </a:r>
            <a:endParaRPr lang="en-US" dirty="0"/>
          </a:p>
        </p:txBody>
      </p:sp>
      <p:sp>
        <p:nvSpPr>
          <p:cNvPr id="4" name="Date Placeholder 3"/>
          <p:cNvSpPr>
            <a:spLocks noGrp="1"/>
          </p:cNvSpPr>
          <p:nvPr>
            <p:ph type="dt" sz="half" idx="10"/>
          </p:nvPr>
        </p:nvSpPr>
        <p:spPr/>
        <p:txBody>
          <a:bodyPr/>
          <a:lstStyle/>
          <a:p>
            <a:r>
              <a:rPr lang="en-US" smtClean="0"/>
              <a:t>4/29/2015</a:t>
            </a:r>
            <a:endParaRPr lang="en-US"/>
          </a:p>
        </p:txBody>
      </p:sp>
    </p:spTree>
    <p:extLst>
      <p:ext uri="{BB962C8B-B14F-4D97-AF65-F5344CB8AC3E}">
        <p14:creationId xmlns:p14="http://schemas.microsoft.com/office/powerpoint/2010/main" xmlns="" val="123916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240</TotalTime>
  <Words>1312</Words>
  <Application>Microsoft Office PowerPoint</Application>
  <PresentationFormat>On-screen Show (4:3)</PresentationFormat>
  <Paragraphs>113</Paragraphs>
  <Slides>16</Slides>
  <Notes>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Clarity</vt:lpstr>
      <vt:lpstr>Acrobat Document</vt:lpstr>
      <vt:lpstr>Building Independence in Students with Exceptional Needs</vt:lpstr>
      <vt:lpstr>Welcome!</vt:lpstr>
      <vt:lpstr>How it All Comes Together</vt:lpstr>
      <vt:lpstr>What it is Like for Our Students</vt:lpstr>
      <vt:lpstr>FAT CITY</vt:lpstr>
      <vt:lpstr>So Now What?  We Have Students Who Are Still Struggling…</vt:lpstr>
      <vt:lpstr>Now What Continued…..</vt:lpstr>
      <vt:lpstr>Here is How it May Come Together</vt:lpstr>
      <vt:lpstr>The Problem…</vt:lpstr>
      <vt:lpstr>Our Toolkit of Options</vt:lpstr>
      <vt:lpstr>Our Supports…</vt:lpstr>
      <vt:lpstr>Our Supports Continued…</vt:lpstr>
      <vt:lpstr>Our Supports Continued…</vt:lpstr>
      <vt:lpstr>Our Supports Continued…</vt:lpstr>
      <vt:lpstr>Your Activity!!</vt:lpstr>
      <vt:lpstr>In Closing…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Independence in Students with Exceptional Needs</dc:title>
  <dc:creator>vusd</dc:creator>
  <cp:lastModifiedBy>bettyb</cp:lastModifiedBy>
  <cp:revision>32</cp:revision>
  <cp:lastPrinted>2015-04-20T19:34:59Z</cp:lastPrinted>
  <dcterms:created xsi:type="dcterms:W3CDTF">2015-04-20T15:44:39Z</dcterms:created>
  <dcterms:modified xsi:type="dcterms:W3CDTF">2015-05-20T19:05:59Z</dcterms:modified>
</cp:coreProperties>
</file>