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56" r:id="rId2"/>
    <p:sldId id="265" r:id="rId3"/>
    <p:sldId id="284" r:id="rId4"/>
    <p:sldId id="285" r:id="rId5"/>
    <p:sldId id="286" r:id="rId6"/>
    <p:sldId id="263" r:id="rId7"/>
    <p:sldId id="260" r:id="rId8"/>
    <p:sldId id="261" r:id="rId9"/>
    <p:sldId id="262" r:id="rId10"/>
    <p:sldId id="258" r:id="rId11"/>
    <p:sldId id="264" r:id="rId12"/>
    <p:sldId id="266" r:id="rId13"/>
    <p:sldId id="267" r:id="rId14"/>
    <p:sldId id="268" r:id="rId15"/>
    <p:sldId id="269" r:id="rId16"/>
    <p:sldId id="270" r:id="rId17"/>
    <p:sldId id="271" r:id="rId18"/>
    <p:sldId id="274" r:id="rId19"/>
    <p:sldId id="272" r:id="rId20"/>
    <p:sldId id="273" r:id="rId21"/>
    <p:sldId id="275" r:id="rId22"/>
    <p:sldId id="276" r:id="rId23"/>
    <p:sldId id="277" r:id="rId24"/>
    <p:sldId id="278" r:id="rId25"/>
    <p:sldId id="279" r:id="rId26"/>
    <p:sldId id="280" r:id="rId27"/>
    <p:sldId id="281" r:id="rId28"/>
    <p:sldId id="282" r:id="rId29"/>
    <p:sldId id="283" r:id="rId30"/>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ECE2F7-7D85-4D00-9632-845C962D3D1E}"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804A755-198C-40AA-B13A-042D3DEEAB4A}">
      <dgm:prSet/>
      <dgm:spPr/>
      <dgm:t>
        <a:bodyPr/>
        <a:lstStyle/>
        <a:p>
          <a:pPr rtl="0"/>
          <a:r>
            <a:rPr lang="en-US" smtClean="0"/>
            <a:t>To know when a BIP is required.  </a:t>
          </a:r>
          <a:endParaRPr lang="en-US"/>
        </a:p>
      </dgm:t>
    </dgm:pt>
    <dgm:pt modelId="{D336E705-09FA-4883-93C7-3928DDE511EC}" type="parTrans" cxnId="{4B8A844D-4712-429B-B114-332B24A71B2C}">
      <dgm:prSet/>
      <dgm:spPr/>
      <dgm:t>
        <a:bodyPr/>
        <a:lstStyle/>
        <a:p>
          <a:endParaRPr lang="en-US"/>
        </a:p>
      </dgm:t>
    </dgm:pt>
    <dgm:pt modelId="{16CE3C90-64A5-4706-B259-9100ED497499}" type="sibTrans" cxnId="{4B8A844D-4712-429B-B114-332B24A71B2C}">
      <dgm:prSet/>
      <dgm:spPr/>
      <dgm:t>
        <a:bodyPr/>
        <a:lstStyle/>
        <a:p>
          <a:endParaRPr lang="en-US"/>
        </a:p>
      </dgm:t>
    </dgm:pt>
    <dgm:pt modelId="{CC4F51CE-8757-4FB7-B9E5-B29888135FA1}">
      <dgm:prSet/>
      <dgm:spPr/>
      <dgm:t>
        <a:bodyPr/>
        <a:lstStyle/>
        <a:p>
          <a:pPr rtl="0"/>
          <a:r>
            <a:rPr lang="en-US" smtClean="0"/>
            <a:t>To answer what happens if the BIP is not being followed?</a:t>
          </a:r>
          <a:endParaRPr lang="en-US"/>
        </a:p>
      </dgm:t>
    </dgm:pt>
    <dgm:pt modelId="{F2880AB0-84F9-4B39-A7CF-3B77CD44604B}" type="parTrans" cxnId="{D78C1B78-7F9E-48B4-A715-1CD3FBE200EC}">
      <dgm:prSet/>
      <dgm:spPr/>
      <dgm:t>
        <a:bodyPr/>
        <a:lstStyle/>
        <a:p>
          <a:endParaRPr lang="en-US"/>
        </a:p>
      </dgm:t>
    </dgm:pt>
    <dgm:pt modelId="{CD71E85B-B7CF-4659-8CCA-EEA354CE8464}" type="sibTrans" cxnId="{D78C1B78-7F9E-48B4-A715-1CD3FBE200EC}">
      <dgm:prSet/>
      <dgm:spPr/>
      <dgm:t>
        <a:bodyPr/>
        <a:lstStyle/>
        <a:p>
          <a:endParaRPr lang="en-US"/>
        </a:p>
      </dgm:t>
    </dgm:pt>
    <dgm:pt modelId="{33EBF6CA-246B-44E6-9BFE-9B676A016AB5}">
      <dgm:prSet/>
      <dgm:spPr/>
      <dgm:t>
        <a:bodyPr/>
        <a:lstStyle/>
        <a:p>
          <a:pPr rtl="0"/>
          <a:r>
            <a:rPr lang="en-US" smtClean="0"/>
            <a:t>To figure out if Jeremy is a BIP.</a:t>
          </a:r>
          <a:endParaRPr lang="en-US"/>
        </a:p>
      </dgm:t>
    </dgm:pt>
    <dgm:pt modelId="{7D3E3CA1-6422-4964-B46B-BBC9F9A86960}" type="parTrans" cxnId="{44C73FD9-B664-4AB6-9AF5-81ADEDA00AA3}">
      <dgm:prSet/>
      <dgm:spPr/>
      <dgm:t>
        <a:bodyPr/>
        <a:lstStyle/>
        <a:p>
          <a:endParaRPr lang="en-US"/>
        </a:p>
      </dgm:t>
    </dgm:pt>
    <dgm:pt modelId="{5235CAC0-33F6-4A1F-BFC2-7A259FD99097}" type="sibTrans" cxnId="{44C73FD9-B664-4AB6-9AF5-81ADEDA00AA3}">
      <dgm:prSet/>
      <dgm:spPr/>
      <dgm:t>
        <a:bodyPr/>
        <a:lstStyle/>
        <a:p>
          <a:endParaRPr lang="en-US"/>
        </a:p>
      </dgm:t>
    </dgm:pt>
    <dgm:pt modelId="{63C92502-2378-4C8F-9C7A-560C7ADC2B54}">
      <dgm:prSet/>
      <dgm:spPr/>
      <dgm:t>
        <a:bodyPr/>
        <a:lstStyle/>
        <a:p>
          <a:pPr rtl="0"/>
          <a:r>
            <a:rPr lang="en-US" smtClean="0"/>
            <a:t>Understand the most important aspects of the BIP for the classroom paraprofessional.</a:t>
          </a:r>
          <a:endParaRPr lang="en-US"/>
        </a:p>
      </dgm:t>
    </dgm:pt>
    <dgm:pt modelId="{E059E133-C7D5-443B-AC7A-E59E0DD9948D}" type="parTrans" cxnId="{C29ABA3A-5D51-49DD-ADCB-A95E32D32A7F}">
      <dgm:prSet/>
      <dgm:spPr/>
      <dgm:t>
        <a:bodyPr/>
        <a:lstStyle/>
        <a:p>
          <a:endParaRPr lang="en-US"/>
        </a:p>
      </dgm:t>
    </dgm:pt>
    <dgm:pt modelId="{6EAB1309-362D-43D1-B937-348FE530193E}" type="sibTrans" cxnId="{C29ABA3A-5D51-49DD-ADCB-A95E32D32A7F}">
      <dgm:prSet/>
      <dgm:spPr/>
      <dgm:t>
        <a:bodyPr/>
        <a:lstStyle/>
        <a:p>
          <a:endParaRPr lang="en-US"/>
        </a:p>
      </dgm:t>
    </dgm:pt>
    <dgm:pt modelId="{7FB2BAD3-E8A3-40CF-8492-D22905A32E47}">
      <dgm:prSet/>
      <dgm:spPr/>
      <dgm:t>
        <a:bodyPr/>
        <a:lstStyle/>
        <a:p>
          <a:pPr rtl="0"/>
          <a:r>
            <a:rPr lang="en-US" smtClean="0"/>
            <a:t>To figure out what to do if the BIP is poorly written, does not work (different than poorly written), or does not exist.</a:t>
          </a:r>
          <a:endParaRPr lang="en-US"/>
        </a:p>
      </dgm:t>
    </dgm:pt>
    <dgm:pt modelId="{4DD1E231-92EF-4615-A378-813659C3102B}" type="parTrans" cxnId="{E766325D-5431-425A-AC29-9C7F7F374775}">
      <dgm:prSet/>
      <dgm:spPr/>
      <dgm:t>
        <a:bodyPr/>
        <a:lstStyle/>
        <a:p>
          <a:endParaRPr lang="en-US"/>
        </a:p>
      </dgm:t>
    </dgm:pt>
    <dgm:pt modelId="{D11C49E4-02D2-4949-AECE-BEBE374ACDA3}" type="sibTrans" cxnId="{E766325D-5431-425A-AC29-9C7F7F374775}">
      <dgm:prSet/>
      <dgm:spPr/>
      <dgm:t>
        <a:bodyPr/>
        <a:lstStyle/>
        <a:p>
          <a:endParaRPr lang="en-US"/>
        </a:p>
      </dgm:t>
    </dgm:pt>
    <dgm:pt modelId="{96E70B68-E058-4DD5-9B6E-71535892FA97}" type="pres">
      <dgm:prSet presAssocID="{C2ECE2F7-7D85-4D00-9632-845C962D3D1E}" presName="linear" presStyleCnt="0">
        <dgm:presLayoutVars>
          <dgm:animLvl val="lvl"/>
          <dgm:resizeHandles val="exact"/>
        </dgm:presLayoutVars>
      </dgm:prSet>
      <dgm:spPr/>
      <dgm:t>
        <a:bodyPr/>
        <a:lstStyle/>
        <a:p>
          <a:endParaRPr lang="en-US"/>
        </a:p>
      </dgm:t>
    </dgm:pt>
    <dgm:pt modelId="{AC2C12C2-8466-460F-80BC-7176D731F30A}" type="pres">
      <dgm:prSet presAssocID="{A804A755-198C-40AA-B13A-042D3DEEAB4A}" presName="parentText" presStyleLbl="node1" presStyleIdx="0" presStyleCnt="5">
        <dgm:presLayoutVars>
          <dgm:chMax val="0"/>
          <dgm:bulletEnabled val="1"/>
        </dgm:presLayoutVars>
      </dgm:prSet>
      <dgm:spPr/>
      <dgm:t>
        <a:bodyPr/>
        <a:lstStyle/>
        <a:p>
          <a:endParaRPr lang="en-US"/>
        </a:p>
      </dgm:t>
    </dgm:pt>
    <dgm:pt modelId="{7783EBE7-7D1B-4E21-BCC6-0DB9D08243A2}" type="pres">
      <dgm:prSet presAssocID="{16CE3C90-64A5-4706-B259-9100ED497499}" presName="spacer" presStyleCnt="0"/>
      <dgm:spPr/>
    </dgm:pt>
    <dgm:pt modelId="{244D5EBE-A8C3-4DE6-8E58-16EA8762DF54}" type="pres">
      <dgm:prSet presAssocID="{CC4F51CE-8757-4FB7-B9E5-B29888135FA1}" presName="parentText" presStyleLbl="node1" presStyleIdx="1" presStyleCnt="5">
        <dgm:presLayoutVars>
          <dgm:chMax val="0"/>
          <dgm:bulletEnabled val="1"/>
        </dgm:presLayoutVars>
      </dgm:prSet>
      <dgm:spPr/>
      <dgm:t>
        <a:bodyPr/>
        <a:lstStyle/>
        <a:p>
          <a:endParaRPr lang="en-US"/>
        </a:p>
      </dgm:t>
    </dgm:pt>
    <dgm:pt modelId="{E9458441-934F-46B1-844A-DF38A87C3139}" type="pres">
      <dgm:prSet presAssocID="{CD71E85B-B7CF-4659-8CCA-EEA354CE8464}" presName="spacer" presStyleCnt="0"/>
      <dgm:spPr/>
    </dgm:pt>
    <dgm:pt modelId="{41C70F16-D611-4378-A475-7AA40906764A}" type="pres">
      <dgm:prSet presAssocID="{33EBF6CA-246B-44E6-9BFE-9B676A016AB5}" presName="parentText" presStyleLbl="node1" presStyleIdx="2" presStyleCnt="5">
        <dgm:presLayoutVars>
          <dgm:chMax val="0"/>
          <dgm:bulletEnabled val="1"/>
        </dgm:presLayoutVars>
      </dgm:prSet>
      <dgm:spPr/>
      <dgm:t>
        <a:bodyPr/>
        <a:lstStyle/>
        <a:p>
          <a:endParaRPr lang="en-US"/>
        </a:p>
      </dgm:t>
    </dgm:pt>
    <dgm:pt modelId="{E59B978B-EEB0-4F5E-96FE-10EE86D474BC}" type="pres">
      <dgm:prSet presAssocID="{5235CAC0-33F6-4A1F-BFC2-7A259FD99097}" presName="spacer" presStyleCnt="0"/>
      <dgm:spPr/>
    </dgm:pt>
    <dgm:pt modelId="{3B119846-D015-4DCF-A201-FA8A93BEA678}" type="pres">
      <dgm:prSet presAssocID="{63C92502-2378-4C8F-9C7A-560C7ADC2B54}" presName="parentText" presStyleLbl="node1" presStyleIdx="3" presStyleCnt="5">
        <dgm:presLayoutVars>
          <dgm:chMax val="0"/>
          <dgm:bulletEnabled val="1"/>
        </dgm:presLayoutVars>
      </dgm:prSet>
      <dgm:spPr/>
      <dgm:t>
        <a:bodyPr/>
        <a:lstStyle/>
        <a:p>
          <a:endParaRPr lang="en-US"/>
        </a:p>
      </dgm:t>
    </dgm:pt>
    <dgm:pt modelId="{69F89A67-525F-46FC-BCF4-6C054749A842}" type="pres">
      <dgm:prSet presAssocID="{6EAB1309-362D-43D1-B937-348FE530193E}" presName="spacer" presStyleCnt="0"/>
      <dgm:spPr/>
    </dgm:pt>
    <dgm:pt modelId="{BF80027E-C70C-41E8-A5C1-069CE4A7CC48}" type="pres">
      <dgm:prSet presAssocID="{7FB2BAD3-E8A3-40CF-8492-D22905A32E47}" presName="parentText" presStyleLbl="node1" presStyleIdx="4" presStyleCnt="5">
        <dgm:presLayoutVars>
          <dgm:chMax val="0"/>
          <dgm:bulletEnabled val="1"/>
        </dgm:presLayoutVars>
      </dgm:prSet>
      <dgm:spPr/>
      <dgm:t>
        <a:bodyPr/>
        <a:lstStyle/>
        <a:p>
          <a:endParaRPr lang="en-US"/>
        </a:p>
      </dgm:t>
    </dgm:pt>
  </dgm:ptLst>
  <dgm:cxnLst>
    <dgm:cxn modelId="{D2C91BAD-EA2B-4D24-9169-E9FE5F6B868C}" type="presOf" srcId="{33EBF6CA-246B-44E6-9BFE-9B676A016AB5}" destId="{41C70F16-D611-4378-A475-7AA40906764A}" srcOrd="0" destOrd="0" presId="urn:microsoft.com/office/officeart/2005/8/layout/vList2"/>
    <dgm:cxn modelId="{17DBF9B9-EF3C-4657-8B2B-9EB6887A6A38}" type="presOf" srcId="{C2ECE2F7-7D85-4D00-9632-845C962D3D1E}" destId="{96E70B68-E058-4DD5-9B6E-71535892FA97}" srcOrd="0" destOrd="0" presId="urn:microsoft.com/office/officeart/2005/8/layout/vList2"/>
    <dgm:cxn modelId="{5CD35176-03FD-4AA5-934C-B26C0ECB8AB9}" type="presOf" srcId="{A804A755-198C-40AA-B13A-042D3DEEAB4A}" destId="{AC2C12C2-8466-460F-80BC-7176D731F30A}" srcOrd="0" destOrd="0" presId="urn:microsoft.com/office/officeart/2005/8/layout/vList2"/>
    <dgm:cxn modelId="{44C73FD9-B664-4AB6-9AF5-81ADEDA00AA3}" srcId="{C2ECE2F7-7D85-4D00-9632-845C962D3D1E}" destId="{33EBF6CA-246B-44E6-9BFE-9B676A016AB5}" srcOrd="2" destOrd="0" parTransId="{7D3E3CA1-6422-4964-B46B-BBC9F9A86960}" sibTransId="{5235CAC0-33F6-4A1F-BFC2-7A259FD99097}"/>
    <dgm:cxn modelId="{7E5F1CB0-E540-4F65-B885-DAF9A06109D5}" type="presOf" srcId="{CC4F51CE-8757-4FB7-B9E5-B29888135FA1}" destId="{244D5EBE-A8C3-4DE6-8E58-16EA8762DF54}" srcOrd="0" destOrd="0" presId="urn:microsoft.com/office/officeart/2005/8/layout/vList2"/>
    <dgm:cxn modelId="{4B8A844D-4712-429B-B114-332B24A71B2C}" srcId="{C2ECE2F7-7D85-4D00-9632-845C962D3D1E}" destId="{A804A755-198C-40AA-B13A-042D3DEEAB4A}" srcOrd="0" destOrd="0" parTransId="{D336E705-09FA-4883-93C7-3928DDE511EC}" sibTransId="{16CE3C90-64A5-4706-B259-9100ED497499}"/>
    <dgm:cxn modelId="{E766325D-5431-425A-AC29-9C7F7F374775}" srcId="{C2ECE2F7-7D85-4D00-9632-845C962D3D1E}" destId="{7FB2BAD3-E8A3-40CF-8492-D22905A32E47}" srcOrd="4" destOrd="0" parTransId="{4DD1E231-92EF-4615-A378-813659C3102B}" sibTransId="{D11C49E4-02D2-4949-AECE-BEBE374ACDA3}"/>
    <dgm:cxn modelId="{C29ABA3A-5D51-49DD-ADCB-A95E32D32A7F}" srcId="{C2ECE2F7-7D85-4D00-9632-845C962D3D1E}" destId="{63C92502-2378-4C8F-9C7A-560C7ADC2B54}" srcOrd="3" destOrd="0" parTransId="{E059E133-C7D5-443B-AC7A-E59E0DD9948D}" sibTransId="{6EAB1309-362D-43D1-B937-348FE530193E}"/>
    <dgm:cxn modelId="{92D6D897-9B08-45DD-9AAC-AC2E7998B1B2}" type="presOf" srcId="{63C92502-2378-4C8F-9C7A-560C7ADC2B54}" destId="{3B119846-D015-4DCF-A201-FA8A93BEA678}" srcOrd="0" destOrd="0" presId="urn:microsoft.com/office/officeart/2005/8/layout/vList2"/>
    <dgm:cxn modelId="{D78C1B78-7F9E-48B4-A715-1CD3FBE200EC}" srcId="{C2ECE2F7-7D85-4D00-9632-845C962D3D1E}" destId="{CC4F51CE-8757-4FB7-B9E5-B29888135FA1}" srcOrd="1" destOrd="0" parTransId="{F2880AB0-84F9-4B39-A7CF-3B77CD44604B}" sibTransId="{CD71E85B-B7CF-4659-8CCA-EEA354CE8464}"/>
    <dgm:cxn modelId="{0FE66309-E0DB-4636-A38C-5BF8A704FD35}" type="presOf" srcId="{7FB2BAD3-E8A3-40CF-8492-D22905A32E47}" destId="{BF80027E-C70C-41E8-A5C1-069CE4A7CC48}" srcOrd="0" destOrd="0" presId="urn:microsoft.com/office/officeart/2005/8/layout/vList2"/>
    <dgm:cxn modelId="{50977069-036B-4837-AE8E-9C993D7376F2}" type="presParOf" srcId="{96E70B68-E058-4DD5-9B6E-71535892FA97}" destId="{AC2C12C2-8466-460F-80BC-7176D731F30A}" srcOrd="0" destOrd="0" presId="urn:microsoft.com/office/officeart/2005/8/layout/vList2"/>
    <dgm:cxn modelId="{1BB93B4D-E960-4B78-B619-C956316FB1B9}" type="presParOf" srcId="{96E70B68-E058-4DD5-9B6E-71535892FA97}" destId="{7783EBE7-7D1B-4E21-BCC6-0DB9D08243A2}" srcOrd="1" destOrd="0" presId="urn:microsoft.com/office/officeart/2005/8/layout/vList2"/>
    <dgm:cxn modelId="{5C047B83-4FC5-490E-8896-B634BED7E8EC}" type="presParOf" srcId="{96E70B68-E058-4DD5-9B6E-71535892FA97}" destId="{244D5EBE-A8C3-4DE6-8E58-16EA8762DF54}" srcOrd="2" destOrd="0" presId="urn:microsoft.com/office/officeart/2005/8/layout/vList2"/>
    <dgm:cxn modelId="{6327981E-7A48-450A-8B2E-FCB520CE4243}" type="presParOf" srcId="{96E70B68-E058-4DD5-9B6E-71535892FA97}" destId="{E9458441-934F-46B1-844A-DF38A87C3139}" srcOrd="3" destOrd="0" presId="urn:microsoft.com/office/officeart/2005/8/layout/vList2"/>
    <dgm:cxn modelId="{548C923D-2BB7-4300-8BD5-822F53C1586E}" type="presParOf" srcId="{96E70B68-E058-4DD5-9B6E-71535892FA97}" destId="{41C70F16-D611-4378-A475-7AA40906764A}" srcOrd="4" destOrd="0" presId="urn:microsoft.com/office/officeart/2005/8/layout/vList2"/>
    <dgm:cxn modelId="{54F7FA6A-5365-4755-90CE-3116C2164168}" type="presParOf" srcId="{96E70B68-E058-4DD5-9B6E-71535892FA97}" destId="{E59B978B-EEB0-4F5E-96FE-10EE86D474BC}" srcOrd="5" destOrd="0" presId="urn:microsoft.com/office/officeart/2005/8/layout/vList2"/>
    <dgm:cxn modelId="{BC4EEC79-BA0B-4A4D-B305-CE31831EE082}" type="presParOf" srcId="{96E70B68-E058-4DD5-9B6E-71535892FA97}" destId="{3B119846-D015-4DCF-A201-FA8A93BEA678}" srcOrd="6" destOrd="0" presId="urn:microsoft.com/office/officeart/2005/8/layout/vList2"/>
    <dgm:cxn modelId="{A0A08CF8-6AC2-4D0F-BD54-4E78E1E4F2B7}" type="presParOf" srcId="{96E70B68-E058-4DD5-9B6E-71535892FA97}" destId="{69F89A67-525F-46FC-BCF4-6C054749A842}" srcOrd="7" destOrd="0" presId="urn:microsoft.com/office/officeart/2005/8/layout/vList2"/>
    <dgm:cxn modelId="{076112FA-4559-4169-9E74-5EE711106948}" type="presParOf" srcId="{96E70B68-E058-4DD5-9B6E-71535892FA97}" destId="{BF80027E-C70C-41E8-A5C1-069CE4A7CC48}"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C6F78E-549D-4A0E-81D0-52CD5C667F8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681B8A0-58A8-4557-8E7C-E3A4BC5153E1}">
      <dgm:prSet/>
      <dgm:spPr/>
      <dgm:t>
        <a:bodyPr/>
        <a:lstStyle/>
        <a:p>
          <a:pPr rtl="0"/>
          <a:r>
            <a:rPr lang="en-US" dirty="0" smtClean="0"/>
            <a:t>If the team is not implementing the BIP, then you are not implementing the IEP.</a:t>
          </a:r>
          <a:endParaRPr lang="en-US" dirty="0"/>
        </a:p>
      </dgm:t>
    </dgm:pt>
    <dgm:pt modelId="{CA3F6582-4092-4B07-8AB7-3ABC2845EA3D}" type="parTrans" cxnId="{B99E3EA0-8638-45EA-9AF6-F044927E9CC1}">
      <dgm:prSet/>
      <dgm:spPr/>
      <dgm:t>
        <a:bodyPr/>
        <a:lstStyle/>
        <a:p>
          <a:endParaRPr lang="en-US"/>
        </a:p>
      </dgm:t>
    </dgm:pt>
    <dgm:pt modelId="{A4126416-E9F8-4F73-8A89-AC33B043679D}" type="sibTrans" cxnId="{B99E3EA0-8638-45EA-9AF6-F044927E9CC1}">
      <dgm:prSet/>
      <dgm:spPr/>
      <dgm:t>
        <a:bodyPr/>
        <a:lstStyle/>
        <a:p>
          <a:endParaRPr lang="en-US"/>
        </a:p>
      </dgm:t>
    </dgm:pt>
    <dgm:pt modelId="{C2377B1F-F085-4D06-81C3-FD69D6277A56}">
      <dgm:prSet/>
      <dgm:spPr/>
      <dgm:t>
        <a:bodyPr/>
        <a:lstStyle/>
        <a:p>
          <a:pPr rtl="0"/>
          <a:r>
            <a:rPr lang="en-US" dirty="0" smtClean="0"/>
            <a:t>BIP’s are written for any student who’s behavior is getting in the way of their learning. THE BIP IS ACTUALLY FOR THE ADULTS!!!!</a:t>
          </a:r>
          <a:endParaRPr lang="en-US" dirty="0"/>
        </a:p>
      </dgm:t>
    </dgm:pt>
    <dgm:pt modelId="{2091998E-84AE-461B-871C-38F3227A5010}" type="parTrans" cxnId="{CBCB381C-C52B-4111-9B90-42FF7EC72323}">
      <dgm:prSet/>
      <dgm:spPr/>
      <dgm:t>
        <a:bodyPr/>
        <a:lstStyle/>
        <a:p>
          <a:endParaRPr lang="en-US"/>
        </a:p>
      </dgm:t>
    </dgm:pt>
    <dgm:pt modelId="{8088E96B-755E-44B9-A202-920821A2D52C}" type="sibTrans" cxnId="{CBCB381C-C52B-4111-9B90-42FF7EC72323}">
      <dgm:prSet/>
      <dgm:spPr/>
      <dgm:t>
        <a:bodyPr/>
        <a:lstStyle/>
        <a:p>
          <a:endParaRPr lang="en-US"/>
        </a:p>
      </dgm:t>
    </dgm:pt>
    <dgm:pt modelId="{503202C5-86FE-4FAB-9EDE-FC8B90A1FFB5}">
      <dgm:prSet/>
      <dgm:spPr/>
      <dgm:t>
        <a:bodyPr/>
        <a:lstStyle/>
        <a:p>
          <a:pPr rtl="0"/>
          <a:r>
            <a:rPr lang="en-US" smtClean="0"/>
            <a:t>Reinforcer = anything that increases the chances that a behavior will happen again.  (Ever seen this question before?)</a:t>
          </a:r>
          <a:endParaRPr lang="en-US"/>
        </a:p>
      </dgm:t>
    </dgm:pt>
    <dgm:pt modelId="{51039A45-7172-470D-9E4F-18A1EE59A418}" type="parTrans" cxnId="{8BF63C82-00FC-469B-94D5-23E637D14AE0}">
      <dgm:prSet/>
      <dgm:spPr/>
      <dgm:t>
        <a:bodyPr/>
        <a:lstStyle/>
        <a:p>
          <a:endParaRPr lang="en-US"/>
        </a:p>
      </dgm:t>
    </dgm:pt>
    <dgm:pt modelId="{9928D0B5-0E91-4675-A3BE-64480E87E3B1}" type="sibTrans" cxnId="{8BF63C82-00FC-469B-94D5-23E637D14AE0}">
      <dgm:prSet/>
      <dgm:spPr/>
      <dgm:t>
        <a:bodyPr/>
        <a:lstStyle/>
        <a:p>
          <a:endParaRPr lang="en-US"/>
        </a:p>
      </dgm:t>
    </dgm:pt>
    <dgm:pt modelId="{6F78FC4D-8695-421A-AD07-D981ACCD429C}">
      <dgm:prSet/>
      <dgm:spPr/>
      <dgm:t>
        <a:bodyPr/>
        <a:lstStyle/>
        <a:p>
          <a:pPr rtl="0"/>
          <a:r>
            <a:rPr lang="en-US" smtClean="0"/>
            <a:t>Behavior is learned!!  Behavior is not equally reinforcing in all environments.</a:t>
          </a:r>
          <a:endParaRPr lang="en-US"/>
        </a:p>
      </dgm:t>
    </dgm:pt>
    <dgm:pt modelId="{272CAF7A-053F-4EFB-8E5E-0F02BC6AD0C4}" type="parTrans" cxnId="{43FD8619-12FD-4BB3-B0E4-EE7C8D394679}">
      <dgm:prSet/>
      <dgm:spPr/>
      <dgm:t>
        <a:bodyPr/>
        <a:lstStyle/>
        <a:p>
          <a:endParaRPr lang="en-US"/>
        </a:p>
      </dgm:t>
    </dgm:pt>
    <dgm:pt modelId="{1448CDB8-0BD8-4B4C-8A91-4081D38EFA28}" type="sibTrans" cxnId="{43FD8619-12FD-4BB3-B0E4-EE7C8D394679}">
      <dgm:prSet/>
      <dgm:spPr/>
      <dgm:t>
        <a:bodyPr/>
        <a:lstStyle/>
        <a:p>
          <a:endParaRPr lang="en-US"/>
        </a:p>
      </dgm:t>
    </dgm:pt>
    <dgm:pt modelId="{B125769C-2556-4EB8-8F40-A22A6B5F9A15}">
      <dgm:prSet/>
      <dgm:spPr/>
      <dgm:t>
        <a:bodyPr/>
        <a:lstStyle/>
        <a:p>
          <a:pPr rtl="0"/>
          <a:r>
            <a:rPr lang="en-US" smtClean="0"/>
            <a:t>Therefore, behavior plans are environmentally specific. (Ever hear of the parent who says the behavior does not happen at home?)</a:t>
          </a:r>
          <a:endParaRPr lang="en-US"/>
        </a:p>
      </dgm:t>
    </dgm:pt>
    <dgm:pt modelId="{FBCB43D1-0293-475C-AC57-D116F351D5E1}" type="parTrans" cxnId="{E608F949-3C2C-4192-BAD7-A2200B463D2C}">
      <dgm:prSet/>
      <dgm:spPr/>
      <dgm:t>
        <a:bodyPr/>
        <a:lstStyle/>
        <a:p>
          <a:endParaRPr lang="en-US"/>
        </a:p>
      </dgm:t>
    </dgm:pt>
    <dgm:pt modelId="{9A161847-EF55-4946-956F-54FB0DCE035E}" type="sibTrans" cxnId="{E608F949-3C2C-4192-BAD7-A2200B463D2C}">
      <dgm:prSet/>
      <dgm:spPr/>
      <dgm:t>
        <a:bodyPr/>
        <a:lstStyle/>
        <a:p>
          <a:endParaRPr lang="en-US"/>
        </a:p>
      </dgm:t>
    </dgm:pt>
    <dgm:pt modelId="{A2B73392-1EC1-4A0B-9104-DF42223727FD}">
      <dgm:prSet/>
      <dgm:spPr/>
      <dgm:t>
        <a:bodyPr/>
        <a:lstStyle/>
        <a:p>
          <a:pPr rtl="0"/>
          <a:r>
            <a:rPr lang="en-US" dirty="0" smtClean="0"/>
            <a:t>The ABA process that is inherent on the BIP form is the only research supported behavior change theory in education.  </a:t>
          </a:r>
        </a:p>
      </dgm:t>
    </dgm:pt>
    <dgm:pt modelId="{ECFB656D-4D6C-4C2B-81E4-88EA55DA8352}" type="parTrans" cxnId="{C65F154C-82B8-4790-917D-930DF2FCCB62}">
      <dgm:prSet/>
      <dgm:spPr/>
      <dgm:t>
        <a:bodyPr/>
        <a:lstStyle/>
        <a:p>
          <a:endParaRPr lang="en-US"/>
        </a:p>
      </dgm:t>
    </dgm:pt>
    <dgm:pt modelId="{453D9B58-CC77-4ADC-AAEB-778DE6B90E84}" type="sibTrans" cxnId="{C65F154C-82B8-4790-917D-930DF2FCCB62}">
      <dgm:prSet/>
      <dgm:spPr/>
      <dgm:t>
        <a:bodyPr/>
        <a:lstStyle/>
        <a:p>
          <a:endParaRPr lang="en-US"/>
        </a:p>
      </dgm:t>
    </dgm:pt>
    <dgm:pt modelId="{857DB146-2985-44FA-8B2A-4E20FD175A9D}" type="pres">
      <dgm:prSet presAssocID="{25C6F78E-549D-4A0E-81D0-52CD5C667F87}" presName="linear" presStyleCnt="0">
        <dgm:presLayoutVars>
          <dgm:animLvl val="lvl"/>
          <dgm:resizeHandles val="exact"/>
        </dgm:presLayoutVars>
      </dgm:prSet>
      <dgm:spPr/>
      <dgm:t>
        <a:bodyPr/>
        <a:lstStyle/>
        <a:p>
          <a:endParaRPr lang="en-US"/>
        </a:p>
      </dgm:t>
    </dgm:pt>
    <dgm:pt modelId="{F2E65000-FCBF-4385-B185-E193A76660BA}" type="pres">
      <dgm:prSet presAssocID="{9681B8A0-58A8-4557-8E7C-E3A4BC5153E1}" presName="parentText" presStyleLbl="node1" presStyleIdx="0" presStyleCnt="6">
        <dgm:presLayoutVars>
          <dgm:chMax val="0"/>
          <dgm:bulletEnabled val="1"/>
        </dgm:presLayoutVars>
      </dgm:prSet>
      <dgm:spPr/>
      <dgm:t>
        <a:bodyPr/>
        <a:lstStyle/>
        <a:p>
          <a:endParaRPr lang="en-US"/>
        </a:p>
      </dgm:t>
    </dgm:pt>
    <dgm:pt modelId="{41AFCF02-1130-4988-A512-18A653131CD5}" type="pres">
      <dgm:prSet presAssocID="{A4126416-E9F8-4F73-8A89-AC33B043679D}" presName="spacer" presStyleCnt="0"/>
      <dgm:spPr/>
    </dgm:pt>
    <dgm:pt modelId="{A68D669E-FFEA-4A7F-A411-1E43F551E112}" type="pres">
      <dgm:prSet presAssocID="{C2377B1F-F085-4D06-81C3-FD69D6277A56}" presName="parentText" presStyleLbl="node1" presStyleIdx="1" presStyleCnt="6">
        <dgm:presLayoutVars>
          <dgm:chMax val="0"/>
          <dgm:bulletEnabled val="1"/>
        </dgm:presLayoutVars>
      </dgm:prSet>
      <dgm:spPr/>
      <dgm:t>
        <a:bodyPr/>
        <a:lstStyle/>
        <a:p>
          <a:endParaRPr lang="en-US"/>
        </a:p>
      </dgm:t>
    </dgm:pt>
    <dgm:pt modelId="{F32D0A8F-3C58-45E9-B4BB-0ABD33534564}" type="pres">
      <dgm:prSet presAssocID="{8088E96B-755E-44B9-A202-920821A2D52C}" presName="spacer" presStyleCnt="0"/>
      <dgm:spPr/>
    </dgm:pt>
    <dgm:pt modelId="{D791ACC2-0412-489E-9218-87C83B38E5E9}" type="pres">
      <dgm:prSet presAssocID="{503202C5-86FE-4FAB-9EDE-FC8B90A1FFB5}" presName="parentText" presStyleLbl="node1" presStyleIdx="2" presStyleCnt="6">
        <dgm:presLayoutVars>
          <dgm:chMax val="0"/>
          <dgm:bulletEnabled val="1"/>
        </dgm:presLayoutVars>
      </dgm:prSet>
      <dgm:spPr/>
      <dgm:t>
        <a:bodyPr/>
        <a:lstStyle/>
        <a:p>
          <a:endParaRPr lang="en-US"/>
        </a:p>
      </dgm:t>
    </dgm:pt>
    <dgm:pt modelId="{C90045F0-BED5-4AB0-8006-4219C53B5CE4}" type="pres">
      <dgm:prSet presAssocID="{9928D0B5-0E91-4675-A3BE-64480E87E3B1}" presName="spacer" presStyleCnt="0"/>
      <dgm:spPr/>
    </dgm:pt>
    <dgm:pt modelId="{8FC76D35-270D-4053-88F8-A5E08FB4A0CC}" type="pres">
      <dgm:prSet presAssocID="{6F78FC4D-8695-421A-AD07-D981ACCD429C}" presName="parentText" presStyleLbl="node1" presStyleIdx="3" presStyleCnt="6">
        <dgm:presLayoutVars>
          <dgm:chMax val="0"/>
          <dgm:bulletEnabled val="1"/>
        </dgm:presLayoutVars>
      </dgm:prSet>
      <dgm:spPr/>
      <dgm:t>
        <a:bodyPr/>
        <a:lstStyle/>
        <a:p>
          <a:endParaRPr lang="en-US"/>
        </a:p>
      </dgm:t>
    </dgm:pt>
    <dgm:pt modelId="{D6C05CC3-125D-41F5-A85C-34377BCE0340}" type="pres">
      <dgm:prSet presAssocID="{1448CDB8-0BD8-4B4C-8A91-4081D38EFA28}" presName="spacer" presStyleCnt="0"/>
      <dgm:spPr/>
    </dgm:pt>
    <dgm:pt modelId="{9379889D-D2F0-4FE7-88A7-E24545E25A22}" type="pres">
      <dgm:prSet presAssocID="{B125769C-2556-4EB8-8F40-A22A6B5F9A15}" presName="parentText" presStyleLbl="node1" presStyleIdx="4" presStyleCnt="6">
        <dgm:presLayoutVars>
          <dgm:chMax val="0"/>
          <dgm:bulletEnabled val="1"/>
        </dgm:presLayoutVars>
      </dgm:prSet>
      <dgm:spPr/>
      <dgm:t>
        <a:bodyPr/>
        <a:lstStyle/>
        <a:p>
          <a:endParaRPr lang="en-US"/>
        </a:p>
      </dgm:t>
    </dgm:pt>
    <dgm:pt modelId="{CBE77133-9452-42A1-9627-3EB56DBFE643}" type="pres">
      <dgm:prSet presAssocID="{9A161847-EF55-4946-956F-54FB0DCE035E}" presName="spacer" presStyleCnt="0"/>
      <dgm:spPr/>
    </dgm:pt>
    <dgm:pt modelId="{588D51DF-BB1C-4F5B-8833-5CA488E6457F}" type="pres">
      <dgm:prSet presAssocID="{A2B73392-1EC1-4A0B-9104-DF42223727FD}" presName="parentText" presStyleLbl="node1" presStyleIdx="5" presStyleCnt="6">
        <dgm:presLayoutVars>
          <dgm:chMax val="0"/>
          <dgm:bulletEnabled val="1"/>
        </dgm:presLayoutVars>
      </dgm:prSet>
      <dgm:spPr/>
      <dgm:t>
        <a:bodyPr/>
        <a:lstStyle/>
        <a:p>
          <a:endParaRPr lang="en-US"/>
        </a:p>
      </dgm:t>
    </dgm:pt>
  </dgm:ptLst>
  <dgm:cxnLst>
    <dgm:cxn modelId="{F294F1C6-82BD-4379-8C8F-5B91EB7F2A1B}" type="presOf" srcId="{25C6F78E-549D-4A0E-81D0-52CD5C667F87}" destId="{857DB146-2985-44FA-8B2A-4E20FD175A9D}" srcOrd="0" destOrd="0" presId="urn:microsoft.com/office/officeart/2005/8/layout/vList2"/>
    <dgm:cxn modelId="{8BF63C82-00FC-469B-94D5-23E637D14AE0}" srcId="{25C6F78E-549D-4A0E-81D0-52CD5C667F87}" destId="{503202C5-86FE-4FAB-9EDE-FC8B90A1FFB5}" srcOrd="2" destOrd="0" parTransId="{51039A45-7172-470D-9E4F-18A1EE59A418}" sibTransId="{9928D0B5-0E91-4675-A3BE-64480E87E3B1}"/>
    <dgm:cxn modelId="{44E8AF09-F017-448E-A781-DF00EA3627F0}" type="presOf" srcId="{503202C5-86FE-4FAB-9EDE-FC8B90A1FFB5}" destId="{D791ACC2-0412-489E-9218-87C83B38E5E9}" srcOrd="0" destOrd="0" presId="urn:microsoft.com/office/officeart/2005/8/layout/vList2"/>
    <dgm:cxn modelId="{8059B107-3732-4AA2-8A3E-9BD1ADDE6BC7}" type="presOf" srcId="{A2B73392-1EC1-4A0B-9104-DF42223727FD}" destId="{588D51DF-BB1C-4F5B-8833-5CA488E6457F}" srcOrd="0" destOrd="0" presId="urn:microsoft.com/office/officeart/2005/8/layout/vList2"/>
    <dgm:cxn modelId="{747DAB41-EFCC-4AEF-9D07-538A4E34A9FA}" type="presOf" srcId="{C2377B1F-F085-4D06-81C3-FD69D6277A56}" destId="{A68D669E-FFEA-4A7F-A411-1E43F551E112}" srcOrd="0" destOrd="0" presId="urn:microsoft.com/office/officeart/2005/8/layout/vList2"/>
    <dgm:cxn modelId="{D2F0541A-3662-4B78-A9A1-08C268F96ED6}" type="presOf" srcId="{6F78FC4D-8695-421A-AD07-D981ACCD429C}" destId="{8FC76D35-270D-4053-88F8-A5E08FB4A0CC}" srcOrd="0" destOrd="0" presId="urn:microsoft.com/office/officeart/2005/8/layout/vList2"/>
    <dgm:cxn modelId="{43FD8619-12FD-4BB3-B0E4-EE7C8D394679}" srcId="{25C6F78E-549D-4A0E-81D0-52CD5C667F87}" destId="{6F78FC4D-8695-421A-AD07-D981ACCD429C}" srcOrd="3" destOrd="0" parTransId="{272CAF7A-053F-4EFB-8E5E-0F02BC6AD0C4}" sibTransId="{1448CDB8-0BD8-4B4C-8A91-4081D38EFA28}"/>
    <dgm:cxn modelId="{B99E3EA0-8638-45EA-9AF6-F044927E9CC1}" srcId="{25C6F78E-549D-4A0E-81D0-52CD5C667F87}" destId="{9681B8A0-58A8-4557-8E7C-E3A4BC5153E1}" srcOrd="0" destOrd="0" parTransId="{CA3F6582-4092-4B07-8AB7-3ABC2845EA3D}" sibTransId="{A4126416-E9F8-4F73-8A89-AC33B043679D}"/>
    <dgm:cxn modelId="{8E530C73-6690-430A-AA36-1514983F7578}" type="presOf" srcId="{9681B8A0-58A8-4557-8E7C-E3A4BC5153E1}" destId="{F2E65000-FCBF-4385-B185-E193A76660BA}" srcOrd="0" destOrd="0" presId="urn:microsoft.com/office/officeart/2005/8/layout/vList2"/>
    <dgm:cxn modelId="{CBCB381C-C52B-4111-9B90-42FF7EC72323}" srcId="{25C6F78E-549D-4A0E-81D0-52CD5C667F87}" destId="{C2377B1F-F085-4D06-81C3-FD69D6277A56}" srcOrd="1" destOrd="0" parTransId="{2091998E-84AE-461B-871C-38F3227A5010}" sibTransId="{8088E96B-755E-44B9-A202-920821A2D52C}"/>
    <dgm:cxn modelId="{69D92683-2940-42C7-91CC-151768D6D89B}" type="presOf" srcId="{B125769C-2556-4EB8-8F40-A22A6B5F9A15}" destId="{9379889D-D2F0-4FE7-88A7-E24545E25A22}" srcOrd="0" destOrd="0" presId="urn:microsoft.com/office/officeart/2005/8/layout/vList2"/>
    <dgm:cxn modelId="{E608F949-3C2C-4192-BAD7-A2200B463D2C}" srcId="{25C6F78E-549D-4A0E-81D0-52CD5C667F87}" destId="{B125769C-2556-4EB8-8F40-A22A6B5F9A15}" srcOrd="4" destOrd="0" parTransId="{FBCB43D1-0293-475C-AC57-D116F351D5E1}" sibTransId="{9A161847-EF55-4946-956F-54FB0DCE035E}"/>
    <dgm:cxn modelId="{C65F154C-82B8-4790-917D-930DF2FCCB62}" srcId="{25C6F78E-549D-4A0E-81D0-52CD5C667F87}" destId="{A2B73392-1EC1-4A0B-9104-DF42223727FD}" srcOrd="5" destOrd="0" parTransId="{ECFB656D-4D6C-4C2B-81E4-88EA55DA8352}" sibTransId="{453D9B58-CC77-4ADC-AAEB-778DE6B90E84}"/>
    <dgm:cxn modelId="{CBB11F80-7DA4-4503-950D-E87B02085D59}" type="presParOf" srcId="{857DB146-2985-44FA-8B2A-4E20FD175A9D}" destId="{F2E65000-FCBF-4385-B185-E193A76660BA}" srcOrd="0" destOrd="0" presId="urn:microsoft.com/office/officeart/2005/8/layout/vList2"/>
    <dgm:cxn modelId="{A0B6CC19-851D-4EC8-9ABB-0349B6674BA6}" type="presParOf" srcId="{857DB146-2985-44FA-8B2A-4E20FD175A9D}" destId="{41AFCF02-1130-4988-A512-18A653131CD5}" srcOrd="1" destOrd="0" presId="urn:microsoft.com/office/officeart/2005/8/layout/vList2"/>
    <dgm:cxn modelId="{69C2D28F-8FA2-4610-B43B-DAEE6984DF81}" type="presParOf" srcId="{857DB146-2985-44FA-8B2A-4E20FD175A9D}" destId="{A68D669E-FFEA-4A7F-A411-1E43F551E112}" srcOrd="2" destOrd="0" presId="urn:microsoft.com/office/officeart/2005/8/layout/vList2"/>
    <dgm:cxn modelId="{E1D3BCA8-0456-4F41-BA65-CE2B63982994}" type="presParOf" srcId="{857DB146-2985-44FA-8B2A-4E20FD175A9D}" destId="{F32D0A8F-3C58-45E9-B4BB-0ABD33534564}" srcOrd="3" destOrd="0" presId="urn:microsoft.com/office/officeart/2005/8/layout/vList2"/>
    <dgm:cxn modelId="{24E6DA9F-A8D2-4DBB-B704-9E0BFDC854BF}" type="presParOf" srcId="{857DB146-2985-44FA-8B2A-4E20FD175A9D}" destId="{D791ACC2-0412-489E-9218-87C83B38E5E9}" srcOrd="4" destOrd="0" presId="urn:microsoft.com/office/officeart/2005/8/layout/vList2"/>
    <dgm:cxn modelId="{0EA2A348-D264-4153-AC28-3190D40C4A09}" type="presParOf" srcId="{857DB146-2985-44FA-8B2A-4E20FD175A9D}" destId="{C90045F0-BED5-4AB0-8006-4219C53B5CE4}" srcOrd="5" destOrd="0" presId="urn:microsoft.com/office/officeart/2005/8/layout/vList2"/>
    <dgm:cxn modelId="{0D11007B-93C1-4448-A01E-12C93B35FF70}" type="presParOf" srcId="{857DB146-2985-44FA-8B2A-4E20FD175A9D}" destId="{8FC76D35-270D-4053-88F8-A5E08FB4A0CC}" srcOrd="6" destOrd="0" presId="urn:microsoft.com/office/officeart/2005/8/layout/vList2"/>
    <dgm:cxn modelId="{B1D9AFD2-6D2C-478F-9743-416E1F76A623}" type="presParOf" srcId="{857DB146-2985-44FA-8B2A-4E20FD175A9D}" destId="{D6C05CC3-125D-41F5-A85C-34377BCE0340}" srcOrd="7" destOrd="0" presId="urn:microsoft.com/office/officeart/2005/8/layout/vList2"/>
    <dgm:cxn modelId="{BAB481F5-3864-4A0D-94DA-FEC426C80EFC}" type="presParOf" srcId="{857DB146-2985-44FA-8B2A-4E20FD175A9D}" destId="{9379889D-D2F0-4FE7-88A7-E24545E25A22}" srcOrd="8" destOrd="0" presId="urn:microsoft.com/office/officeart/2005/8/layout/vList2"/>
    <dgm:cxn modelId="{3F0C3CA3-4F4F-473E-B51E-50D7F0DA838E}" type="presParOf" srcId="{857DB146-2985-44FA-8B2A-4E20FD175A9D}" destId="{CBE77133-9452-42A1-9627-3EB56DBFE643}" srcOrd="9" destOrd="0" presId="urn:microsoft.com/office/officeart/2005/8/layout/vList2"/>
    <dgm:cxn modelId="{8C5059A4-CD99-46B8-9BD6-4D2D254238AF}" type="presParOf" srcId="{857DB146-2985-44FA-8B2A-4E20FD175A9D}" destId="{588D51DF-BB1C-4F5B-8833-5CA488E6457F}" srcOrd="1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2/18/2015</a:t>
            </a:r>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14918266-1B42-406B-A53A-129CECFD7955}" type="slidenum">
              <a:rPr lang="en-US" smtClean="0"/>
              <a:pPr/>
              <a:t>‹#›</a:t>
            </a:fld>
            <a:endParaRPr lang="en-US"/>
          </a:p>
        </p:txBody>
      </p:sp>
    </p:spTree>
    <p:extLst>
      <p:ext uri="{BB962C8B-B14F-4D97-AF65-F5344CB8AC3E}">
        <p14:creationId xmlns:p14="http://schemas.microsoft.com/office/powerpoint/2010/main" xmlns="" val="96903644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r>
              <a:rPr lang="en-US" smtClean="0"/>
              <a:t>2/18/2015</a:t>
            </a:r>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B97C5AA-1A07-4EB7-9863-C2D386B1F1DE}" type="slidenum">
              <a:rPr lang="en-US" smtClean="0"/>
              <a:pPr/>
              <a:t>‹#›</a:t>
            </a:fld>
            <a:endParaRPr lang="en-US"/>
          </a:p>
        </p:txBody>
      </p:sp>
    </p:spTree>
    <p:extLst>
      <p:ext uri="{BB962C8B-B14F-4D97-AF65-F5344CB8AC3E}">
        <p14:creationId xmlns:p14="http://schemas.microsoft.com/office/powerpoint/2010/main" xmlns="" val="274756291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20</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2681872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29</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2712540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21</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854611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22</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1143865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23</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2904402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24</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3047913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25</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1840401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26</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2167077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27</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2463328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B97C5AA-1A07-4EB7-9863-C2D386B1F1DE}" type="slidenum">
              <a:rPr lang="en-US" smtClean="0"/>
              <a:pPr/>
              <a:t>28</a:t>
            </a:fld>
            <a:endParaRPr lang="en-US"/>
          </a:p>
        </p:txBody>
      </p:sp>
      <p:sp>
        <p:nvSpPr>
          <p:cNvPr id="5" name="Date Placeholder 4"/>
          <p:cNvSpPr>
            <a:spLocks noGrp="1"/>
          </p:cNvSpPr>
          <p:nvPr>
            <p:ph type="dt" idx="11"/>
          </p:nvPr>
        </p:nvSpPr>
        <p:spPr/>
        <p:txBody>
          <a:bodyPr/>
          <a:lstStyle/>
          <a:p>
            <a:r>
              <a:rPr lang="en-US" smtClean="0"/>
              <a:t>2/18/2015</a:t>
            </a:r>
            <a:endParaRPr lang="en-US"/>
          </a:p>
        </p:txBody>
      </p:sp>
    </p:spTree>
    <p:extLst>
      <p:ext uri="{BB962C8B-B14F-4D97-AF65-F5344CB8AC3E}">
        <p14:creationId xmlns:p14="http://schemas.microsoft.com/office/powerpoint/2010/main" xmlns="" val="1277556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733E23-A297-4CB4-AE06-7C2B50A90DEC}" type="datetimeFigureOut">
              <a:rPr lang="en-US" smtClean="0"/>
              <a:pPr/>
              <a:t>5/20/2015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8EB181-ECC9-46B4-9E95-AF5309DC2FC5}"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733E23-A297-4CB4-AE06-7C2B50A90DEC}"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EB181-ECC9-46B4-9E95-AF5309DC2FC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A8EB181-ECC9-46B4-9E95-AF5309DC2FC5}"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733E23-A297-4CB4-AE06-7C2B50A90DEC}"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733E23-A297-4CB4-AE06-7C2B50A90DEC}"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A8EB181-ECC9-46B4-9E95-AF5309DC2FC5}"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C733E23-A297-4CB4-AE06-7C2B50A90DEC}" type="datetimeFigureOut">
              <a:rPr lang="en-US" smtClean="0"/>
              <a:pPr/>
              <a:t>5/20/2015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A8EB181-ECC9-46B4-9E95-AF5309DC2FC5}"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C733E23-A297-4CB4-AE06-7C2B50A90DEC}"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EB181-ECC9-46B4-9E95-AF5309DC2FC5}"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733E23-A297-4CB4-AE06-7C2B50A90DEC}" type="datetimeFigureOut">
              <a:rPr lang="en-US" smtClean="0"/>
              <a:pPr/>
              <a:t>5/20/2015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A8EB181-ECC9-46B4-9E95-AF5309DC2FC5}"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733E23-A297-4CB4-AE06-7C2B50A90DEC}" type="datetimeFigureOut">
              <a:rPr lang="en-US" smtClean="0"/>
              <a:pPr/>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A8EB181-ECC9-46B4-9E95-AF5309DC2F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C733E23-A297-4CB4-AE06-7C2B50A90DEC}"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A8EB181-ECC9-46B4-9E95-AF5309DC2F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A8EB181-ECC9-46B4-9E95-AF5309DC2FC5}"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C733E23-A297-4CB4-AE06-7C2B50A90DEC}" type="datetimeFigureOut">
              <a:rPr lang="en-US" smtClean="0"/>
              <a:pPr/>
              <a:t>5/20/2015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A8EB181-ECC9-46B4-9E95-AF5309DC2FC5}"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C733E23-A297-4CB4-AE06-7C2B50A90DEC}" type="datetimeFigureOut">
              <a:rPr lang="en-US" smtClean="0"/>
              <a:pPr/>
              <a:t>5/20/2015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C733E23-A297-4CB4-AE06-7C2B50A90DEC}" type="datetimeFigureOut">
              <a:rPr lang="en-US" smtClean="0"/>
              <a:pPr/>
              <a:t>5/20/2015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A8EB181-ECC9-46B4-9E95-AF5309DC2FC5}"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429000"/>
            <a:ext cx="6400800" cy="2209800"/>
          </a:xfrm>
        </p:spPr>
        <p:txBody>
          <a:bodyPr>
            <a:normAutofit lnSpcReduction="10000"/>
          </a:bodyPr>
          <a:lstStyle/>
          <a:p>
            <a:r>
              <a:rPr lang="en-US" dirty="0" smtClean="0"/>
              <a:t>From your VUSD Special Education Department</a:t>
            </a:r>
          </a:p>
          <a:p>
            <a:endParaRPr lang="en-US" dirty="0"/>
          </a:p>
          <a:p>
            <a:endParaRPr lang="en-US" dirty="0" smtClean="0"/>
          </a:p>
          <a:p>
            <a:r>
              <a:rPr lang="en-US" dirty="0" smtClean="0"/>
              <a:t>Presented and Created by….</a:t>
            </a:r>
          </a:p>
          <a:p>
            <a:endParaRPr lang="en-US" dirty="0"/>
          </a:p>
          <a:p>
            <a:r>
              <a:rPr lang="en-US" dirty="0" smtClean="0"/>
              <a:t>Jeremy Fowler, MA</a:t>
            </a:r>
          </a:p>
          <a:p>
            <a:r>
              <a:rPr lang="en-US" dirty="0" smtClean="0"/>
              <a:t>jfowler@vacavilleusd.org</a:t>
            </a:r>
            <a:endParaRPr lang="en-US" dirty="0"/>
          </a:p>
        </p:txBody>
      </p:sp>
      <p:sp>
        <p:nvSpPr>
          <p:cNvPr id="2" name="Title 1"/>
          <p:cNvSpPr>
            <a:spLocks noGrp="1"/>
          </p:cNvSpPr>
          <p:nvPr>
            <p:ph type="ctrTitle"/>
          </p:nvPr>
        </p:nvSpPr>
        <p:spPr>
          <a:xfrm>
            <a:off x="685800" y="533400"/>
            <a:ext cx="7772400" cy="1470025"/>
          </a:xfrm>
        </p:spPr>
        <p:txBody>
          <a:bodyPr/>
          <a:lstStyle/>
          <a:p>
            <a:r>
              <a:rPr lang="en-US" dirty="0" smtClean="0"/>
              <a:t>2015 Paraprofessional Development</a:t>
            </a:r>
            <a:endParaRPr lang="en-US" dirty="0"/>
          </a:p>
        </p:txBody>
      </p:sp>
    </p:spTree>
    <p:extLst>
      <p:ext uri="{BB962C8B-B14F-4D97-AF65-F5344CB8AC3E}">
        <p14:creationId xmlns:p14="http://schemas.microsoft.com/office/powerpoint/2010/main" xmlns="" val="495072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5: The Paraprofessional Handbook</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Who will present: Janet Dietrich, Cheryl Ramos, Muriel Clack</a:t>
            </a:r>
          </a:p>
          <a:p>
            <a:pPr marL="0" indent="0">
              <a:buNone/>
            </a:pPr>
            <a:endParaRPr lang="en-US" dirty="0"/>
          </a:p>
          <a:p>
            <a:pPr marL="0" indent="0">
              <a:buNone/>
            </a:pPr>
            <a:r>
              <a:rPr lang="en-US" dirty="0" smtClean="0"/>
              <a:t>The topics covered may include but are not limited to:</a:t>
            </a:r>
          </a:p>
          <a:p>
            <a:pPr lvl="2"/>
            <a:r>
              <a:rPr lang="en-US" dirty="0"/>
              <a:t>The paraprofessional </a:t>
            </a:r>
            <a:r>
              <a:rPr lang="en-US" dirty="0" smtClean="0"/>
              <a:t>handbook will be presented.</a:t>
            </a:r>
            <a:endParaRPr lang="en-US" sz="3600" dirty="0"/>
          </a:p>
          <a:p>
            <a:pPr lvl="2"/>
            <a:r>
              <a:rPr lang="en-US" dirty="0" smtClean="0"/>
              <a:t>Best practices interventions.</a:t>
            </a:r>
            <a:endParaRPr lang="en-US" sz="3600" dirty="0"/>
          </a:p>
          <a:p>
            <a:pPr lvl="2"/>
            <a:r>
              <a:rPr lang="en-US" dirty="0"/>
              <a:t>Who </a:t>
            </a:r>
            <a:r>
              <a:rPr lang="en-US" dirty="0" smtClean="0"/>
              <a:t>directly supervises the Paraprofessionals.</a:t>
            </a:r>
            <a:endParaRPr lang="en-US" sz="3600" dirty="0"/>
          </a:p>
          <a:p>
            <a:pPr lvl="2"/>
            <a:r>
              <a:rPr lang="en-US" dirty="0" smtClean="0"/>
              <a:t>Teaching in the classroom, talking with parents, etc.</a:t>
            </a:r>
            <a:endParaRPr lang="en-US" dirty="0"/>
          </a:p>
        </p:txBody>
      </p:sp>
    </p:spTree>
    <p:extLst>
      <p:ext uri="{BB962C8B-B14F-4D97-AF65-F5344CB8AC3E}">
        <p14:creationId xmlns:p14="http://schemas.microsoft.com/office/powerpoint/2010/main" xmlns="" val="3584157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066800"/>
          </a:xfrm>
        </p:spPr>
        <p:txBody>
          <a:bodyPr>
            <a:normAutofit fontScale="90000"/>
          </a:bodyPr>
          <a:lstStyle/>
          <a:p>
            <a:r>
              <a:rPr lang="en-US" dirty="0" smtClean="0"/>
              <a:t>Module 6: Building Independence in Students With Exceptional Needs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Presenters: Jeremy Fowler, Anne Corona, Jennifer Alexis, Cheryl Ramos, Mindy Barberis.  </a:t>
            </a:r>
          </a:p>
          <a:p>
            <a:endParaRPr lang="en-US" dirty="0"/>
          </a:p>
          <a:p>
            <a:r>
              <a:rPr lang="en-US" dirty="0" smtClean="0"/>
              <a:t>Content:</a:t>
            </a:r>
          </a:p>
          <a:p>
            <a:pPr lvl="2"/>
            <a:r>
              <a:rPr lang="en-US" dirty="0"/>
              <a:t>Identifying problematic areas using </a:t>
            </a:r>
            <a:r>
              <a:rPr lang="en-US" dirty="0" smtClean="0"/>
              <a:t>goals.</a:t>
            </a:r>
            <a:endParaRPr lang="en-US" sz="3600" dirty="0"/>
          </a:p>
          <a:p>
            <a:pPr lvl="2"/>
            <a:r>
              <a:rPr lang="en-US" dirty="0"/>
              <a:t>Establishing if the student is meeting </a:t>
            </a:r>
            <a:r>
              <a:rPr lang="en-US" dirty="0" smtClean="0"/>
              <a:t>goals by using data.</a:t>
            </a:r>
            <a:endParaRPr lang="en-US" sz="3600" dirty="0"/>
          </a:p>
          <a:p>
            <a:pPr lvl="2"/>
            <a:r>
              <a:rPr lang="en-US" dirty="0"/>
              <a:t>Looking at </a:t>
            </a:r>
            <a:r>
              <a:rPr lang="en-US" dirty="0" smtClean="0"/>
              <a:t>accommodations </a:t>
            </a:r>
            <a:r>
              <a:rPr lang="en-US" dirty="0"/>
              <a:t>and </a:t>
            </a:r>
            <a:r>
              <a:rPr lang="en-US" dirty="0" smtClean="0"/>
              <a:t>modifications.</a:t>
            </a:r>
            <a:endParaRPr lang="en-US" sz="3600" dirty="0"/>
          </a:p>
          <a:p>
            <a:pPr lvl="2"/>
            <a:r>
              <a:rPr lang="en-US" dirty="0"/>
              <a:t>Can the student access and use multiple adults in the room for support?</a:t>
            </a:r>
            <a:endParaRPr lang="en-US" sz="3600" dirty="0"/>
          </a:p>
          <a:p>
            <a:pPr lvl="2"/>
            <a:r>
              <a:rPr lang="en-US" dirty="0"/>
              <a:t>How/when to phase out direct adult </a:t>
            </a:r>
            <a:r>
              <a:rPr lang="en-US" dirty="0" smtClean="0"/>
              <a:t>support.</a:t>
            </a:r>
            <a:endParaRPr lang="en-US" sz="3600" dirty="0"/>
          </a:p>
          <a:p>
            <a:pPr lvl="2"/>
            <a:r>
              <a:rPr lang="en-US" dirty="0"/>
              <a:t>Will I lose my job when my student phases out of direct adult support?</a:t>
            </a:r>
            <a:endParaRPr lang="en-US" sz="3600" dirty="0"/>
          </a:p>
          <a:p>
            <a:endParaRPr lang="en-US" dirty="0"/>
          </a:p>
        </p:txBody>
      </p:sp>
    </p:spTree>
    <p:extLst>
      <p:ext uri="{BB962C8B-B14F-4D97-AF65-F5344CB8AC3E}">
        <p14:creationId xmlns:p14="http://schemas.microsoft.com/office/powerpoint/2010/main" xmlns="" val="11769473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to the Task at Hand</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p:txBody>
      </p:sp>
      <p:sp>
        <p:nvSpPr>
          <p:cNvPr id="4" name="Rectangle 3"/>
          <p:cNvSpPr/>
          <p:nvPr/>
        </p:nvSpPr>
        <p:spPr>
          <a:xfrm>
            <a:off x="1499684" y="2286000"/>
            <a:ext cx="6144631" cy="258532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Behavior</a:t>
            </a:r>
          </a:p>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Intervention</a:t>
            </a:r>
          </a:p>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Plans</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xmlns="" val="795384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xmlns="" val="1246603631"/>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23965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Okay…So what is a BIP?</a:t>
            </a:r>
            <a:endParaRPr lang="en-US" dirty="0"/>
          </a:p>
        </p:txBody>
      </p:sp>
      <p:sp>
        <p:nvSpPr>
          <p:cNvPr id="3" name="Content Placeholder 2"/>
          <p:cNvSpPr>
            <a:spLocks noGrp="1"/>
          </p:cNvSpPr>
          <p:nvPr>
            <p:ph sz="quarter" idx="1"/>
          </p:nvPr>
        </p:nvSpPr>
        <p:spPr/>
        <p:txBody>
          <a:bodyPr/>
          <a:lstStyle/>
          <a:p>
            <a:r>
              <a:rPr lang="en-US" dirty="0" smtClean="0"/>
              <a:t>BIP stands for: Behavior Intervention Plan.</a:t>
            </a:r>
          </a:p>
          <a:p>
            <a:r>
              <a:rPr lang="en-US" dirty="0" smtClean="0"/>
              <a:t>This term comes to us from Federal guidelines.</a:t>
            </a:r>
          </a:p>
          <a:p>
            <a:r>
              <a:rPr lang="en-US" dirty="0" smtClean="0"/>
              <a:t>The old state guidelines have been removed.  Some of the old terms associated with the state guidelines are:</a:t>
            </a:r>
          </a:p>
          <a:p>
            <a:pPr lvl="1"/>
            <a:r>
              <a:rPr lang="en-US" dirty="0" smtClean="0"/>
              <a:t>BSP (Behavior Support Plan)</a:t>
            </a:r>
          </a:p>
          <a:p>
            <a:pPr lvl="1"/>
            <a:r>
              <a:rPr lang="en-US" dirty="0" smtClean="0"/>
              <a:t>FAA (Functional Analysis Assessment)</a:t>
            </a:r>
          </a:p>
          <a:p>
            <a:r>
              <a:rPr lang="en-US" dirty="0" smtClean="0"/>
              <a:t>A BIP can be written for any student who has behavior impeding the learning of self or others.</a:t>
            </a:r>
          </a:p>
        </p:txBody>
      </p:sp>
    </p:spTree>
    <p:extLst>
      <p:ext uri="{BB962C8B-B14F-4D97-AF65-F5344CB8AC3E}">
        <p14:creationId xmlns:p14="http://schemas.microsoft.com/office/powerpoint/2010/main" xmlns="" val="2496365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use Behavior Intervention Plans?</a:t>
            </a:r>
            <a:endParaRPr lang="en-US" dirty="0"/>
          </a:p>
        </p:txBody>
      </p:sp>
      <p:sp>
        <p:nvSpPr>
          <p:cNvPr id="3" name="Content Placeholder 2"/>
          <p:cNvSpPr>
            <a:spLocks noGrp="1"/>
          </p:cNvSpPr>
          <p:nvPr>
            <p:ph sz="quarter" idx="1"/>
          </p:nvPr>
        </p:nvSpPr>
        <p:spPr/>
        <p:txBody>
          <a:bodyPr/>
          <a:lstStyle/>
          <a:p>
            <a:r>
              <a:rPr lang="en-US" dirty="0" smtClean="0"/>
              <a:t>When we look at behavior under a microscope so we can understand it, the next logical step is that we need to know what to do about it.</a:t>
            </a:r>
          </a:p>
          <a:p>
            <a:r>
              <a:rPr lang="en-US" dirty="0"/>
              <a:t>U</a:t>
            </a:r>
            <a:r>
              <a:rPr lang="en-US" dirty="0" smtClean="0"/>
              <a:t>nderstanding a behavior and the subsequent doing thereafter is called: Applied Behavior Analysis.</a:t>
            </a:r>
          </a:p>
          <a:p>
            <a:r>
              <a:rPr lang="en-US" dirty="0" smtClean="0"/>
              <a:t>The BIP form is a way to organize all of this so that it is legally defensible and logical.</a:t>
            </a:r>
          </a:p>
          <a:p>
            <a:endParaRPr lang="en-US" dirty="0"/>
          </a:p>
          <a:p>
            <a:pPr marL="0" indent="0">
              <a:buNone/>
            </a:pPr>
            <a:r>
              <a:rPr lang="en-US" dirty="0" smtClean="0"/>
              <a:t>Okay Jeremy…..so explain to me the logic</a:t>
            </a:r>
          </a:p>
          <a:p>
            <a:pPr marL="0" indent="0">
              <a:buNone/>
            </a:pPr>
            <a:endParaRPr lang="en-US" dirty="0"/>
          </a:p>
        </p:txBody>
      </p:sp>
    </p:spTree>
    <p:extLst>
      <p:ext uri="{BB962C8B-B14F-4D97-AF65-F5344CB8AC3E}">
        <p14:creationId xmlns:p14="http://schemas.microsoft.com/office/powerpoint/2010/main" xmlns="" val="1328136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Simply Put…..</a:t>
            </a:r>
            <a:endParaRPr lang="en-US" dirty="0"/>
          </a:p>
        </p:txBody>
      </p:sp>
      <p:sp>
        <p:nvSpPr>
          <p:cNvPr id="3" name="Content Placeholder 2"/>
          <p:cNvSpPr>
            <a:spLocks noGrp="1"/>
          </p:cNvSpPr>
          <p:nvPr>
            <p:ph sz="quarter" idx="1"/>
          </p:nvPr>
        </p:nvSpPr>
        <p:spPr/>
        <p:txBody>
          <a:bodyPr>
            <a:normAutofit fontScale="92500"/>
          </a:bodyPr>
          <a:lstStyle/>
          <a:p>
            <a:r>
              <a:rPr lang="en-US" dirty="0" smtClean="0"/>
              <a:t>A BIP has five main parts essential for practical application in order to reduce an impeding behavior.</a:t>
            </a:r>
          </a:p>
          <a:p>
            <a:pPr marL="514350" indent="-514350">
              <a:buFont typeface="+mj-lt"/>
              <a:buAutoNum type="arabicPeriod"/>
            </a:pPr>
            <a:r>
              <a:rPr lang="en-US" dirty="0" smtClean="0"/>
              <a:t>What behavior are we dealing with?</a:t>
            </a:r>
          </a:p>
          <a:p>
            <a:pPr marL="514350" indent="-514350">
              <a:buFont typeface="+mj-lt"/>
              <a:buAutoNum type="arabicPeriod"/>
            </a:pPr>
            <a:r>
              <a:rPr lang="en-US" dirty="0" smtClean="0"/>
              <a:t>When does it happen? What triggers the behavior?</a:t>
            </a:r>
          </a:p>
          <a:p>
            <a:pPr marL="514350" indent="-514350">
              <a:buFont typeface="+mj-lt"/>
              <a:buAutoNum type="arabicPeriod"/>
            </a:pPr>
            <a:r>
              <a:rPr lang="en-US" dirty="0" smtClean="0"/>
              <a:t>How can we stop it from happening in the first place?</a:t>
            </a:r>
          </a:p>
          <a:p>
            <a:pPr marL="514350" indent="-514350">
              <a:buFont typeface="+mj-lt"/>
              <a:buAutoNum type="arabicPeriod"/>
            </a:pPr>
            <a:r>
              <a:rPr lang="en-US" dirty="0" smtClean="0"/>
              <a:t>What can we offer the student that is the equivalent to the impeding behavior, but a little less interfering.</a:t>
            </a:r>
          </a:p>
          <a:p>
            <a:pPr marL="514350" indent="-514350">
              <a:buFont typeface="+mj-lt"/>
              <a:buAutoNum type="arabicPeriod"/>
            </a:pPr>
            <a:r>
              <a:rPr lang="en-US" dirty="0" smtClean="0"/>
              <a:t>How can we reinforce the student in a positive manner so that the impeding behavior goes away?</a:t>
            </a:r>
            <a:endParaRPr lang="en-US" dirty="0"/>
          </a:p>
        </p:txBody>
      </p:sp>
    </p:spTree>
    <p:extLst>
      <p:ext uri="{BB962C8B-B14F-4D97-AF65-F5344CB8AC3E}">
        <p14:creationId xmlns:p14="http://schemas.microsoft.com/office/powerpoint/2010/main" xmlns="" val="383269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Reality Check….</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xmlns="" val="3591820610"/>
              </p:ext>
            </p:extLst>
          </p:nvPr>
        </p:nvGraphicFramePr>
        <p:xfrm>
          <a:off x="301752" y="1527048"/>
          <a:ext cx="850392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2522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 QUIZ!</a:t>
            </a:r>
            <a:endParaRPr lang="en-US" dirty="0"/>
          </a:p>
        </p:txBody>
      </p:sp>
      <p:sp>
        <p:nvSpPr>
          <p:cNvPr id="3" name="Content Placeholder 2"/>
          <p:cNvSpPr>
            <a:spLocks noGrp="1"/>
          </p:cNvSpPr>
          <p:nvPr>
            <p:ph sz="quarter" idx="1"/>
          </p:nvPr>
        </p:nvSpPr>
        <p:spPr/>
        <p:txBody>
          <a:bodyPr/>
          <a:lstStyle/>
          <a:p>
            <a:pPr marL="0" indent="0">
              <a:buNone/>
            </a:pPr>
            <a:r>
              <a:rPr lang="en-US" dirty="0" smtClean="0"/>
              <a:t>What is the problem with not implementing the BIP?</a:t>
            </a:r>
          </a:p>
          <a:p>
            <a:pPr marL="0" indent="0">
              <a:buNone/>
            </a:pPr>
            <a:endParaRPr lang="en-US" dirty="0"/>
          </a:p>
          <a:p>
            <a:pPr marL="0" indent="0">
              <a:buNone/>
            </a:pPr>
            <a:r>
              <a:rPr lang="en-US" dirty="0" smtClean="0"/>
              <a:t>Where does the term BIP come from?</a:t>
            </a:r>
          </a:p>
          <a:p>
            <a:pPr marL="0" indent="0">
              <a:buNone/>
            </a:pPr>
            <a:endParaRPr lang="en-US" dirty="0"/>
          </a:p>
          <a:p>
            <a:pPr marL="0" indent="0">
              <a:buNone/>
            </a:pPr>
            <a:r>
              <a:rPr lang="en-US" dirty="0" smtClean="0"/>
              <a:t>Fill in the blank……</a:t>
            </a:r>
          </a:p>
          <a:p>
            <a:pPr marL="0" indent="0">
              <a:buNone/>
            </a:pPr>
            <a:endParaRPr lang="en-US" dirty="0"/>
          </a:p>
          <a:p>
            <a:pPr marL="0" indent="0">
              <a:buNone/>
            </a:pPr>
            <a:r>
              <a:rPr lang="en-US" dirty="0" smtClean="0"/>
              <a:t>A </a:t>
            </a:r>
            <a:r>
              <a:rPr lang="en-US" dirty="0" err="1" smtClean="0"/>
              <a:t>reinforcer</a:t>
            </a:r>
            <a:r>
              <a:rPr lang="en-US" dirty="0" smtClean="0"/>
              <a:t> is anything that ___________ the chances that a behavior will happen again.</a:t>
            </a:r>
            <a:endParaRPr lang="en-US" dirty="0"/>
          </a:p>
        </p:txBody>
      </p:sp>
    </p:spTree>
    <p:extLst>
      <p:ext uri="{BB962C8B-B14F-4D97-AF65-F5344CB8AC3E}">
        <p14:creationId xmlns:p14="http://schemas.microsoft.com/office/powerpoint/2010/main" xmlns="" val="16304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GET….</a:t>
            </a:r>
            <a:endParaRPr lang="en-US" dirty="0"/>
          </a:p>
        </p:txBody>
      </p:sp>
      <p:sp>
        <p:nvSpPr>
          <p:cNvPr id="3" name="Content Placeholder 2"/>
          <p:cNvSpPr>
            <a:spLocks noGrp="1"/>
          </p:cNvSpPr>
          <p:nvPr>
            <p:ph sz="quarter"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Remember, the BIP is what the adult needs to provide for the child so that the child can be successful.</a:t>
            </a:r>
            <a:endParaRPr lang="en-US" dirty="0"/>
          </a:p>
        </p:txBody>
      </p:sp>
      <p:sp>
        <p:nvSpPr>
          <p:cNvPr id="4" name="Rectangle 3"/>
          <p:cNvSpPr/>
          <p:nvPr/>
        </p:nvSpPr>
        <p:spPr>
          <a:xfrm>
            <a:off x="1904444" y="2658070"/>
            <a:ext cx="5335115"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DANGEROUS!</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xmlns="" val="1919351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circle(in)">
                                      <p:cBhvr>
                                        <p:cTn id="1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Everyone Get the Invite?</a:t>
            </a:r>
            <a:endParaRPr lang="en-US" dirty="0"/>
          </a:p>
        </p:txBody>
      </p:sp>
      <p:sp>
        <p:nvSpPr>
          <p:cNvPr id="3" name="Content Placeholder 2"/>
          <p:cNvSpPr>
            <a:spLocks noGrp="1"/>
          </p:cNvSpPr>
          <p:nvPr>
            <p:ph sz="quarter" idx="1"/>
          </p:nvPr>
        </p:nvSpPr>
        <p:spPr/>
        <p:txBody>
          <a:bodyPr/>
          <a:lstStyle/>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2573836151"/>
              </p:ext>
            </p:extLst>
          </p:nvPr>
        </p:nvGraphicFramePr>
        <p:xfrm>
          <a:off x="3032125" y="1905000"/>
          <a:ext cx="3140075" cy="4064000"/>
        </p:xfrm>
        <a:graphic>
          <a:graphicData uri="http://schemas.openxmlformats.org/presentationml/2006/ole">
            <p:oleObj spid="_x0000_s1050" name="Acrobat Document" r:id="rId3" imgW="7779960" imgH="10050480" progId="AcroExch.Document.11">
              <p:embed/>
            </p:oleObj>
          </a:graphicData>
        </a:graphic>
      </p:graphicFrame>
    </p:spTree>
    <p:extLst>
      <p:ext uri="{BB962C8B-B14F-4D97-AF65-F5344CB8AC3E}">
        <p14:creationId xmlns:p14="http://schemas.microsoft.com/office/powerpoint/2010/main" xmlns="" val="4271022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What Every Paraprofessional Should </a:t>
            </a:r>
            <a:r>
              <a:rPr lang="en-US" sz="2400" dirty="0"/>
              <a:t>H</a:t>
            </a:r>
            <a:r>
              <a:rPr lang="en-US" sz="2400" dirty="0" smtClean="0"/>
              <a:t>ave in Their </a:t>
            </a:r>
            <a:r>
              <a:rPr lang="en-US" sz="2400" dirty="0"/>
              <a:t>T</a:t>
            </a:r>
            <a:r>
              <a:rPr lang="en-US" sz="2400" dirty="0" smtClean="0"/>
              <a:t>oolkit…</a:t>
            </a:r>
            <a:endParaRPr lang="en-US" sz="2400" dirty="0"/>
          </a:p>
        </p:txBody>
      </p:sp>
      <p:sp>
        <p:nvSpPr>
          <p:cNvPr id="3" name="Content Placeholder 2"/>
          <p:cNvSpPr>
            <a:spLocks noGrp="1"/>
          </p:cNvSpPr>
          <p:nvPr>
            <p:ph sz="quarter" idx="1"/>
          </p:nvPr>
        </p:nvSpPr>
        <p:spPr/>
        <p:txBody>
          <a:bodyPr>
            <a:normAutofit fontScale="92500" lnSpcReduction="20000"/>
          </a:bodyPr>
          <a:lstStyle/>
          <a:p>
            <a:r>
              <a:rPr lang="en-US" dirty="0" smtClean="0"/>
              <a:t>The most important lines of the BIP for your immediate intervention needs are:</a:t>
            </a:r>
          </a:p>
          <a:p>
            <a:pPr marL="0" indent="0">
              <a:buNone/>
            </a:pPr>
            <a:r>
              <a:rPr lang="en-US" dirty="0" smtClean="0"/>
              <a:t>Line 1 – What is the behavior impeding learning.</a:t>
            </a:r>
          </a:p>
          <a:p>
            <a:pPr marL="0" indent="0">
              <a:buNone/>
            </a:pPr>
            <a:r>
              <a:rPr lang="en-US" dirty="0" smtClean="0"/>
              <a:t>Line 5 – What are the predictors of the behavior (when does it happen)?</a:t>
            </a:r>
          </a:p>
          <a:p>
            <a:pPr marL="0" indent="0">
              <a:buNone/>
            </a:pPr>
            <a:r>
              <a:rPr lang="en-US" dirty="0" smtClean="0"/>
              <a:t>Line 7 – How do I make changes to the environment, based on what the predictors were in line 5, so that the behavior happens less.</a:t>
            </a:r>
          </a:p>
          <a:p>
            <a:pPr marL="0" indent="0">
              <a:buNone/>
            </a:pPr>
            <a:r>
              <a:rPr lang="en-US" dirty="0" smtClean="0"/>
              <a:t>Line 9 – What skill am I asking the child to do rather than have them use the behavior listed in line 1. </a:t>
            </a:r>
            <a:endParaRPr lang="en-US" dirty="0"/>
          </a:p>
          <a:p>
            <a:pPr marL="0" indent="0">
              <a:buNone/>
            </a:pPr>
            <a:r>
              <a:rPr lang="en-US" dirty="0" smtClean="0"/>
              <a:t>Line 11 – How will in reinforce (increase) the student to use the line 9 behavior rather than the line 1 behavior.</a:t>
            </a:r>
            <a:endParaRPr lang="en-US" dirty="0"/>
          </a:p>
        </p:txBody>
      </p:sp>
    </p:spTree>
    <p:extLst>
      <p:ext uri="{BB962C8B-B14F-4D97-AF65-F5344CB8AC3E}">
        <p14:creationId xmlns:p14="http://schemas.microsoft.com/office/powerpoint/2010/main" xmlns="" val="2085269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Now…Don’t Get Me Wrong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other lines are very important to the ABA theory followed by using the BIP form.</a:t>
            </a:r>
          </a:p>
          <a:p>
            <a:r>
              <a:rPr lang="en-US" dirty="0" smtClean="0"/>
              <a:t>If your plan is failing and not preventing the behavior from happening, you may need to look at the other lines in depth for further information.  </a:t>
            </a:r>
          </a:p>
          <a:p>
            <a:r>
              <a:rPr lang="en-US" dirty="0" smtClean="0"/>
              <a:t>Also, the other lines are legally part of the IEP, so you will need refer to them at some point.  </a:t>
            </a:r>
          </a:p>
          <a:p>
            <a:r>
              <a:rPr lang="en-US" dirty="0" smtClean="0"/>
              <a:t>Line 12 tells you how to react if the behavior happens anyway.</a:t>
            </a:r>
          </a:p>
          <a:p>
            <a:r>
              <a:rPr lang="en-US" dirty="0" smtClean="0"/>
              <a:t>WHAT I AM PRESENTING TO YOU TODAY IS SOMETHING YOU CAN LOOK OVER IMMEIDATELY AND QUICKLY.  Let’s get back to those 5 lines in depth.</a:t>
            </a:r>
          </a:p>
        </p:txBody>
      </p:sp>
    </p:spTree>
    <p:extLst>
      <p:ext uri="{BB962C8B-B14F-4D97-AF65-F5344CB8AC3E}">
        <p14:creationId xmlns:p14="http://schemas.microsoft.com/office/powerpoint/2010/main" xmlns="" val="4012923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1 – What it should read</a:t>
            </a:r>
            <a:endParaRPr lang="en-US" dirty="0"/>
          </a:p>
        </p:txBody>
      </p:sp>
      <p:sp>
        <p:nvSpPr>
          <p:cNvPr id="3" name="Content Placeholder 2"/>
          <p:cNvSpPr>
            <a:spLocks noGrp="1"/>
          </p:cNvSpPr>
          <p:nvPr>
            <p:ph sz="quarter" idx="1"/>
          </p:nvPr>
        </p:nvSpPr>
        <p:spPr/>
        <p:txBody>
          <a:bodyPr>
            <a:normAutofit fontScale="85000" lnSpcReduction="10000"/>
          </a:bodyPr>
          <a:lstStyle/>
          <a:p>
            <a:pPr marL="0" indent="0">
              <a:buNone/>
            </a:pPr>
            <a:r>
              <a:rPr lang="en-US" dirty="0" smtClean="0"/>
              <a:t>A clear definition of the behavior that is impeding the student’s learning. You should be able to close your eyes and picture it!!! It must be simple and clear.  You should be able to tally it as it happens.  </a:t>
            </a:r>
          </a:p>
          <a:p>
            <a:pPr marL="0" indent="0">
              <a:buNone/>
            </a:pPr>
            <a:endParaRPr lang="en-US" dirty="0" smtClean="0"/>
          </a:p>
          <a:p>
            <a:pPr marL="0" indent="0">
              <a:buNone/>
            </a:pPr>
            <a:r>
              <a:rPr lang="en-US" dirty="0" smtClean="0"/>
              <a:t>Bad definition – Jeremy is being disruptive and bothersome to others.  He does not listen to staff. He does not like schoolwork.  He is not motivated to be at school. He is a bit lazy.</a:t>
            </a:r>
          </a:p>
          <a:p>
            <a:pPr marL="0" indent="0">
              <a:buNone/>
            </a:pPr>
            <a:endParaRPr lang="en-US" dirty="0"/>
          </a:p>
          <a:p>
            <a:pPr marL="0" indent="0">
              <a:buNone/>
            </a:pPr>
            <a:r>
              <a:rPr lang="en-US" dirty="0" smtClean="0"/>
              <a:t>Better definition – After two prompts by staff, Jeremy will not refrain from: getting out of his seat during instruction, making </a:t>
            </a:r>
            <a:r>
              <a:rPr lang="en-US" dirty="0" err="1" smtClean="0"/>
              <a:t>flatulation</a:t>
            </a:r>
            <a:r>
              <a:rPr lang="en-US" dirty="0" smtClean="0"/>
              <a:t> noises with his mouth, talking across the room without permission about things not related to the topic.</a:t>
            </a:r>
            <a:endParaRPr lang="en-US" dirty="0"/>
          </a:p>
        </p:txBody>
      </p:sp>
    </p:spTree>
    <p:extLst>
      <p:ext uri="{BB962C8B-B14F-4D97-AF65-F5344CB8AC3E}">
        <p14:creationId xmlns:p14="http://schemas.microsoft.com/office/powerpoint/2010/main" xmlns="" val="2628010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5 – What it should read</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The environmental settings should be explained in detail when the behavior is </a:t>
            </a:r>
            <a:r>
              <a:rPr lang="en-US" u="sng" dirty="0" smtClean="0"/>
              <a:t>more likely</a:t>
            </a:r>
            <a:r>
              <a:rPr lang="en-US" dirty="0" smtClean="0"/>
              <a:t> to occur. </a:t>
            </a:r>
            <a:endParaRPr lang="en-US" dirty="0"/>
          </a:p>
          <a:p>
            <a:pPr marL="0" indent="0">
              <a:buNone/>
            </a:pPr>
            <a:endParaRPr lang="en-US" dirty="0" smtClean="0"/>
          </a:p>
          <a:p>
            <a:pPr marL="0" indent="0">
              <a:buNone/>
            </a:pPr>
            <a:r>
              <a:rPr lang="en-US" dirty="0" smtClean="0"/>
              <a:t>Bad – The behavior happens all the time non-stop.  He is not motivated to do much.  It is not completely predictable.  </a:t>
            </a:r>
          </a:p>
          <a:p>
            <a:pPr marL="0" indent="0">
              <a:buNone/>
            </a:pPr>
            <a:endParaRPr lang="en-US" dirty="0"/>
          </a:p>
          <a:p>
            <a:pPr marL="0" indent="0">
              <a:buNone/>
            </a:pPr>
            <a:r>
              <a:rPr lang="en-US" dirty="0" smtClean="0"/>
              <a:t>Better – When student is required to create written output. When the student is asked to run during PE. During academic tasks which last longer than 15 minutes in duration non-stop.</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36379343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7 – What it should read</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Every predictor in line 5 should have a fix.  Line 7 should clearly state what the fix will be.  </a:t>
            </a:r>
            <a:r>
              <a:rPr lang="en-US" u="sng" dirty="0" smtClean="0"/>
              <a:t>Line 7 is what the adults are going to do to the environment to support the student.</a:t>
            </a:r>
            <a:endParaRPr lang="en-US" dirty="0" smtClean="0"/>
          </a:p>
          <a:p>
            <a:pPr marL="0" indent="0">
              <a:buNone/>
            </a:pPr>
            <a:endParaRPr lang="en-US" u="sng" dirty="0"/>
          </a:p>
          <a:p>
            <a:pPr marL="0" indent="0">
              <a:buNone/>
            </a:pPr>
            <a:r>
              <a:rPr lang="en-US" dirty="0" smtClean="0"/>
              <a:t>Bad – Jeremy will ask for help when he needs it.  He will follow directions and not be disruptive.  He will talk during appropriate times.  He will sign a “I will not make </a:t>
            </a:r>
            <a:r>
              <a:rPr lang="en-US" dirty="0" err="1" smtClean="0"/>
              <a:t>flatulate</a:t>
            </a:r>
            <a:r>
              <a:rPr lang="en-US" dirty="0" smtClean="0"/>
              <a:t> noises” contract.</a:t>
            </a:r>
          </a:p>
          <a:p>
            <a:pPr marL="0" indent="0">
              <a:buNone/>
            </a:pPr>
            <a:endParaRPr lang="en-US" dirty="0"/>
          </a:p>
          <a:p>
            <a:pPr marL="0" indent="0">
              <a:buNone/>
            </a:pPr>
            <a:r>
              <a:rPr lang="en-US" dirty="0" smtClean="0"/>
              <a:t>Better – During writing tasks, Jeremy can write his answers on a white board or the teacher will provide him fill in the blank writing when appropriate.  Jeremy will be allowed to walk and run during PE. He can run the mile with any SDC staff rather than during PE with the other students, as long as he does so within 2 days.   Every 15 minutes, when the task is continuous, staff will prompt Jeremy (or the whole class for that matter) to stand up and stretch.</a:t>
            </a:r>
          </a:p>
        </p:txBody>
      </p:sp>
    </p:spTree>
    <p:extLst>
      <p:ext uri="{BB962C8B-B14F-4D97-AF65-F5344CB8AC3E}">
        <p14:creationId xmlns:p14="http://schemas.microsoft.com/office/powerpoint/2010/main" xmlns="" val="37479172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9 – What it should read</a:t>
            </a:r>
            <a:endParaRPr lang="en-US" dirty="0"/>
          </a:p>
        </p:txBody>
      </p:sp>
      <p:sp>
        <p:nvSpPr>
          <p:cNvPr id="3" name="Content Placeholder 2"/>
          <p:cNvSpPr>
            <a:spLocks noGrp="1"/>
          </p:cNvSpPr>
          <p:nvPr>
            <p:ph sz="quarter" idx="1"/>
          </p:nvPr>
        </p:nvSpPr>
        <p:spPr/>
        <p:txBody>
          <a:bodyPr>
            <a:normAutofit fontScale="70000" lnSpcReduction="20000"/>
          </a:bodyPr>
          <a:lstStyle/>
          <a:p>
            <a:pPr marL="0" indent="0">
              <a:buNone/>
            </a:pPr>
            <a:r>
              <a:rPr lang="en-US" dirty="0" smtClean="0"/>
              <a:t>The rationale behind line 9 is that the student is demonstrating impeding behavior which is listed in line 1.  You want the line 1 behavior to go away.  So now you are going to have the student try to use the behavior in line 9.  In order for this to work, you need to make sure that when the student does the behavior in line 9, that you have it get them the same thing as the line 1 behavior gets them.  If you do this for them, you will be giving the student a FERB (functionally equivalent replacement behavior). </a:t>
            </a:r>
          </a:p>
          <a:p>
            <a:pPr marL="0" indent="0">
              <a:buNone/>
            </a:pPr>
            <a:endParaRPr lang="en-US" dirty="0"/>
          </a:p>
          <a:p>
            <a:pPr marL="0" indent="0">
              <a:buNone/>
            </a:pPr>
            <a:r>
              <a:rPr lang="en-US" dirty="0" smtClean="0"/>
              <a:t>Bad example in line 9 – The student will refrain from being disruptive.  He will speak during appropriate times.  He will receive consequences when he does not follow the rules.  </a:t>
            </a:r>
          </a:p>
          <a:p>
            <a:pPr marL="0" indent="0">
              <a:buNone/>
            </a:pPr>
            <a:endParaRPr lang="en-US" dirty="0"/>
          </a:p>
          <a:p>
            <a:pPr marL="0" indent="0">
              <a:buNone/>
            </a:pPr>
            <a:r>
              <a:rPr lang="en-US" dirty="0" smtClean="0"/>
              <a:t>Better example in line 9 – Jeremy will hand staff a “no thanks” ticket when he does not want to do a task or activity.  He will have two “no thanks” tickets a day to use whenever he wishes.  He will get to only skip that specific task, not the whole ELA block for example.  </a:t>
            </a:r>
            <a:endParaRPr lang="en-US" dirty="0"/>
          </a:p>
        </p:txBody>
      </p:sp>
    </p:spTree>
    <p:extLst>
      <p:ext uri="{BB962C8B-B14F-4D97-AF65-F5344CB8AC3E}">
        <p14:creationId xmlns:p14="http://schemas.microsoft.com/office/powerpoint/2010/main" xmlns="" val="2576953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11 – The </a:t>
            </a:r>
            <a:r>
              <a:rPr lang="en-US" dirty="0" err="1" smtClean="0"/>
              <a:t>Reinforcer</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So, we are going to ask the child to do a less impeding behavior.  We are going to ask them to do line 9, and not to do line 1.  If we want them to do this, we should motivate the student to do so.  </a:t>
            </a:r>
            <a:r>
              <a:rPr lang="en-US" u="sng" dirty="0" err="1" smtClean="0"/>
              <a:t>Reinforcer</a:t>
            </a:r>
            <a:r>
              <a:rPr lang="en-US" u="sng" dirty="0" smtClean="0"/>
              <a:t> = anything that increases the chances that a behavior will happen again.</a:t>
            </a:r>
            <a:r>
              <a:rPr lang="en-US" dirty="0" smtClean="0"/>
              <a:t>  We need to reinforce the student to do our new line 9 behavior.  </a:t>
            </a:r>
          </a:p>
          <a:p>
            <a:pPr marL="0" indent="0">
              <a:buNone/>
            </a:pPr>
            <a:endParaRPr lang="en-US" dirty="0"/>
          </a:p>
          <a:p>
            <a:pPr marL="0" indent="0">
              <a:buNone/>
            </a:pPr>
            <a:r>
              <a:rPr lang="en-US" dirty="0" smtClean="0"/>
              <a:t>Bad example – Give Jeremy a lot of positive praise when he does a good job and refrains from being disruptive.  </a:t>
            </a:r>
          </a:p>
          <a:p>
            <a:pPr marL="0" indent="0">
              <a:buNone/>
            </a:pPr>
            <a:endParaRPr lang="en-US" dirty="0"/>
          </a:p>
          <a:p>
            <a:pPr marL="0" indent="0">
              <a:buNone/>
            </a:pPr>
            <a:r>
              <a:rPr lang="en-US" dirty="0" smtClean="0"/>
              <a:t>Better example – When Jeremy uses a ticket, give him an ink dot on a grid that will be placed on his desk.  When he earns 5 dots, let him earn an item from the treasure chest. Whenever Jeremy goes a whole day and only needs to be reminded once or less to sit back down, give him two dots at the end of the day.</a:t>
            </a:r>
            <a:endParaRPr lang="en-US" dirty="0"/>
          </a:p>
        </p:txBody>
      </p:sp>
    </p:spTree>
    <p:extLst>
      <p:ext uri="{BB962C8B-B14F-4D97-AF65-F5344CB8AC3E}">
        <p14:creationId xmlns:p14="http://schemas.microsoft.com/office/powerpoint/2010/main" xmlns="" val="732985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Your better BIP </a:t>
            </a:r>
            <a:r>
              <a:rPr lang="en-US" dirty="0" smtClean="0"/>
              <a:t>at a glance…</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smtClean="0"/>
              <a:t>Line 1 – Behavior Impeding Learning: </a:t>
            </a:r>
            <a:r>
              <a:rPr lang="en-US" dirty="0"/>
              <a:t>After two prompts by staff, Jeremy will not refrain from: getting out of his seat during instruction, making </a:t>
            </a:r>
            <a:r>
              <a:rPr lang="en-US" dirty="0" err="1"/>
              <a:t>flatulation</a:t>
            </a:r>
            <a:r>
              <a:rPr lang="en-US" dirty="0"/>
              <a:t> noises with his mouth, talking across the room without permission about things not related to the topic.</a:t>
            </a:r>
          </a:p>
          <a:p>
            <a:pPr marL="0" indent="0">
              <a:buNone/>
            </a:pPr>
            <a:endParaRPr lang="en-US" dirty="0" smtClean="0"/>
          </a:p>
          <a:p>
            <a:pPr marL="0" indent="0">
              <a:buNone/>
            </a:pPr>
            <a:r>
              <a:rPr lang="en-US" dirty="0" smtClean="0"/>
              <a:t>Line 5 – Predictors: </a:t>
            </a:r>
            <a:r>
              <a:rPr lang="en-US" dirty="0"/>
              <a:t>When student is required to create written output. When the student is asked to run during PE. During academic tasks which last longer than 15 minutes in duration non-stop</a:t>
            </a:r>
            <a:r>
              <a:rPr lang="en-US" dirty="0" smtClean="0"/>
              <a:t>.</a:t>
            </a:r>
          </a:p>
          <a:p>
            <a:pPr marL="0" indent="0">
              <a:buNone/>
            </a:pPr>
            <a:endParaRPr lang="en-US" dirty="0"/>
          </a:p>
          <a:p>
            <a:pPr marL="0" indent="0">
              <a:buNone/>
            </a:pPr>
            <a:r>
              <a:rPr lang="en-US" dirty="0" smtClean="0"/>
              <a:t>Line 7 – Environmental Changes: </a:t>
            </a:r>
            <a:r>
              <a:rPr lang="en-US" dirty="0"/>
              <a:t>During writing tasks, Jeremy can write his answers on a white board or the teacher will provide him fill in the blank writing when appropriate.  Jeremy will be allowed to walk and run during PE. He can run the mile with any SDC staff rather than during PE with the other students, as long as he does so within 2 days.   Every 15 minutes, when the task is continuous, staff will prompt Jeremy (or the whole class for that matter) to stand up and stretch.</a:t>
            </a:r>
          </a:p>
          <a:p>
            <a:pPr marL="0" indent="0">
              <a:buNone/>
            </a:pPr>
            <a:endParaRPr lang="en-US" dirty="0" smtClean="0"/>
          </a:p>
          <a:p>
            <a:pPr marL="0" indent="0">
              <a:buNone/>
            </a:pPr>
            <a:r>
              <a:rPr lang="en-US" dirty="0" smtClean="0"/>
              <a:t>Line 9 – What the student will do instead of line 1: </a:t>
            </a:r>
            <a:r>
              <a:rPr lang="en-US" dirty="0"/>
              <a:t>Jeremy will hand staff a “no thanks” ticket when he does not want to do a task or activity.  He will have two </a:t>
            </a:r>
            <a:r>
              <a:rPr lang="en-US" dirty="0" smtClean="0"/>
              <a:t>“no thanks” </a:t>
            </a:r>
            <a:r>
              <a:rPr lang="en-US" dirty="0"/>
              <a:t>tickets a day to use whenever he wishes.  He will get to only skip that specific task, not the whole ELA block for example. </a:t>
            </a:r>
            <a:endParaRPr lang="en-US" dirty="0" smtClean="0"/>
          </a:p>
          <a:p>
            <a:pPr marL="0" indent="0">
              <a:buNone/>
            </a:pPr>
            <a:endParaRPr lang="en-US" dirty="0"/>
          </a:p>
          <a:p>
            <a:pPr marL="0" indent="0">
              <a:buNone/>
            </a:pPr>
            <a:r>
              <a:rPr lang="en-US" dirty="0" smtClean="0"/>
              <a:t>Line 11 – Reinforcement: </a:t>
            </a:r>
            <a:r>
              <a:rPr lang="en-US" dirty="0"/>
              <a:t>When Jeremy uses a ticket, give him an ink dot on a grid that will be placed on his desk.  When he earns 5 dots, let him earn an item from the treasure chest. Whenever Jeremy goes a whole day and only needs to be reminded once or less to sit back down, give him two dots at the end of the day.</a:t>
            </a:r>
          </a:p>
        </p:txBody>
      </p:sp>
    </p:spTree>
    <p:extLst>
      <p:ext uri="{BB962C8B-B14F-4D97-AF65-F5344CB8AC3E}">
        <p14:creationId xmlns:p14="http://schemas.microsoft.com/office/powerpoint/2010/main" xmlns="" val="21030193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go back to work…</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Ask your case managers which students have BIPs.</a:t>
            </a:r>
          </a:p>
          <a:p>
            <a:r>
              <a:rPr lang="en-US" dirty="0" smtClean="0"/>
              <a:t>Look at lines 1, 5, 7, 9 &amp; 11.</a:t>
            </a:r>
          </a:p>
          <a:p>
            <a:r>
              <a:rPr lang="en-US" dirty="0" smtClean="0"/>
              <a:t>Do they have the basic information noted as “better” from this presentation?</a:t>
            </a:r>
          </a:p>
          <a:p>
            <a:r>
              <a:rPr lang="en-US" dirty="0" smtClean="0"/>
              <a:t>Approach your case manager if you need explanation about any of those lines.</a:t>
            </a:r>
          </a:p>
          <a:p>
            <a:r>
              <a:rPr lang="en-US" dirty="0" smtClean="0"/>
              <a:t>If your </a:t>
            </a:r>
            <a:r>
              <a:rPr lang="en-US" u="sng" dirty="0" smtClean="0"/>
              <a:t>lines need a </a:t>
            </a:r>
            <a:r>
              <a:rPr lang="en-US" u="sng" dirty="0" err="1" smtClean="0"/>
              <a:t>fixin</a:t>
            </a:r>
            <a:r>
              <a:rPr lang="en-US" dirty="0" smtClean="0"/>
              <a:t>, your case manager is your first line of defense.  A BIP that needs fixing will not have logically related components in lines 1, 5, 7, 9 &amp; 11.  A BIP that needs fixing may also have some of the bad examples noted in this presentation.</a:t>
            </a:r>
          </a:p>
          <a:p>
            <a:r>
              <a:rPr lang="en-US" dirty="0" smtClean="0"/>
              <a:t>You are now dangerous with BIP knowledge.  Remember, you may be somewhat of an expert when you get back to your site.  </a:t>
            </a:r>
          </a:p>
          <a:p>
            <a:r>
              <a:rPr lang="en-US" dirty="0" smtClean="0"/>
              <a:t>If the BIP is well written, and it is still not effective, your case manager may need to lead a revision to the plan.  You may have some valuable information for them about the student. Ask them if you can give them ideas about what could go in each line.  </a:t>
            </a:r>
            <a:endParaRPr lang="en-US" dirty="0"/>
          </a:p>
        </p:txBody>
      </p:sp>
    </p:spTree>
    <p:extLst>
      <p:ext uri="{BB962C8B-B14F-4D97-AF65-F5344CB8AC3E}">
        <p14:creationId xmlns:p14="http://schemas.microsoft.com/office/powerpoint/2010/main" xmlns="" val="2355040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so much!!!</a:t>
            </a:r>
            <a:endParaRPr lang="en-US" dirty="0"/>
          </a:p>
        </p:txBody>
      </p:sp>
      <p:sp>
        <p:nvSpPr>
          <p:cNvPr id="3" name="Content Placeholder 2"/>
          <p:cNvSpPr>
            <a:spLocks noGrp="1"/>
          </p:cNvSpPr>
          <p:nvPr>
            <p:ph sz="quarter" idx="1"/>
          </p:nvPr>
        </p:nvSpPr>
        <p:spPr/>
        <p:txBody>
          <a:bodyPr/>
          <a:lstStyle/>
          <a:p>
            <a:pPr marL="0" indent="0">
              <a:buNone/>
            </a:pPr>
            <a:r>
              <a:rPr lang="en-US" dirty="0" smtClean="0"/>
              <a:t>Stop me any time and give me feedback.</a:t>
            </a:r>
          </a:p>
          <a:p>
            <a:pPr marL="0" indent="0">
              <a:buNone/>
            </a:pPr>
            <a:endParaRPr lang="en-US" dirty="0"/>
          </a:p>
          <a:p>
            <a:pPr marL="0" indent="0">
              <a:buNone/>
            </a:pPr>
            <a:r>
              <a:rPr lang="en-US" dirty="0" smtClean="0"/>
              <a:t>See you soon!</a:t>
            </a:r>
          </a:p>
          <a:p>
            <a:pPr marL="0" indent="0">
              <a:buNone/>
            </a:pPr>
            <a:endParaRPr lang="en-US" dirty="0"/>
          </a:p>
          <a:p>
            <a:pPr marL="0" indent="0">
              <a:buNone/>
            </a:pPr>
            <a:r>
              <a:rPr lang="en-US" dirty="0" smtClean="0"/>
              <a:t>-Jeremy</a:t>
            </a:r>
            <a:endParaRPr lang="en-US" dirty="0"/>
          </a:p>
        </p:txBody>
      </p:sp>
    </p:spTree>
    <p:extLst>
      <p:ext uri="{BB962C8B-B14F-4D97-AF65-F5344CB8AC3E}">
        <p14:creationId xmlns:p14="http://schemas.microsoft.com/office/powerpoint/2010/main" xmlns="" val="340948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a:t>
            </a:r>
            <a:r>
              <a:rPr lang="en-US" dirty="0"/>
              <a:t>B</a:t>
            </a:r>
            <a:r>
              <a:rPr lang="en-US" dirty="0" smtClean="0"/>
              <a:t>ox</a:t>
            </a:r>
            <a:endParaRPr lang="en-US" dirty="0"/>
          </a:p>
        </p:txBody>
      </p:sp>
      <p:sp>
        <p:nvSpPr>
          <p:cNvPr id="3" name="Content Placeholder 2"/>
          <p:cNvSpPr>
            <a:spLocks noGrp="1"/>
          </p:cNvSpPr>
          <p:nvPr>
            <p:ph sz="quarter" idx="1"/>
          </p:nvPr>
        </p:nvSpPr>
        <p:spPr/>
        <p:txBody>
          <a:bodyPr/>
          <a:lstStyle/>
          <a:p>
            <a:pPr marL="0" indent="0">
              <a:buNone/>
            </a:pPr>
            <a:r>
              <a:rPr lang="en-US" dirty="0" smtClean="0"/>
              <a:t>There is a question box present today, and it will continue to be present at the subsequent development days.  Drop in a question and we will answer a few of them at the next training first thing.</a:t>
            </a:r>
            <a:endParaRPr lang="en-US" dirty="0"/>
          </a:p>
        </p:txBody>
      </p:sp>
    </p:spTree>
    <p:extLst>
      <p:ext uri="{BB962C8B-B14F-4D97-AF65-F5344CB8AC3E}">
        <p14:creationId xmlns:p14="http://schemas.microsoft.com/office/powerpoint/2010/main" xmlns="" val="286799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Sheets</a:t>
            </a:r>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You will be handed a time sheet as you leave.  Please see where the time sheets will be located.  </a:t>
            </a:r>
          </a:p>
          <a:p>
            <a:pPr marL="0" indent="0">
              <a:buNone/>
            </a:pPr>
            <a:endParaRPr lang="en-US" dirty="0"/>
          </a:p>
          <a:p>
            <a:pPr marL="0" indent="0">
              <a:buNone/>
            </a:pPr>
            <a:r>
              <a:rPr lang="en-US" dirty="0" smtClean="0"/>
              <a:t>You may also choose to get Professional Growth.  You may choose that rather than a time sheet.</a:t>
            </a:r>
          </a:p>
          <a:p>
            <a:pPr marL="0" indent="0">
              <a:buNone/>
            </a:pPr>
            <a:endParaRPr lang="en-US" dirty="0"/>
          </a:p>
          <a:p>
            <a:pPr marL="0" indent="0">
              <a:buNone/>
            </a:pPr>
            <a:r>
              <a:rPr lang="en-US" dirty="0" smtClean="0"/>
              <a:t>You may only choose one or the other.</a:t>
            </a:r>
          </a:p>
          <a:p>
            <a:pPr marL="0" indent="0">
              <a:buNone/>
            </a:pPr>
            <a:endParaRPr lang="en-US" dirty="0"/>
          </a:p>
          <a:p>
            <a:pPr marL="0" indent="0">
              <a:buNone/>
            </a:pPr>
            <a:r>
              <a:rPr lang="en-US" dirty="0" smtClean="0"/>
              <a:t>However….</a:t>
            </a:r>
          </a:p>
          <a:p>
            <a:pPr marL="0" indent="0">
              <a:buNone/>
            </a:pPr>
            <a:endParaRPr lang="en-US" dirty="0"/>
          </a:p>
          <a:p>
            <a:pPr marL="0" indent="0">
              <a:buNone/>
            </a:pPr>
            <a:r>
              <a:rPr lang="en-US" dirty="0" smtClean="0"/>
              <a:t>You only have the option of TS or PG if you are here beyond your normal duty day.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24497506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a:t>
            </a:r>
            <a:endParaRPr lang="en-US" dirty="0"/>
          </a:p>
        </p:txBody>
      </p:sp>
      <p:sp>
        <p:nvSpPr>
          <p:cNvPr id="3" name="Content Placeholder 2"/>
          <p:cNvSpPr>
            <a:spLocks noGrp="1"/>
          </p:cNvSpPr>
          <p:nvPr>
            <p:ph sz="quarter" idx="1"/>
          </p:nvPr>
        </p:nvSpPr>
        <p:spPr/>
        <p:txBody>
          <a:bodyPr/>
          <a:lstStyle/>
          <a:p>
            <a:pPr marL="0" indent="0">
              <a:buNone/>
            </a:pPr>
            <a:r>
              <a:rPr lang="en-US" dirty="0" smtClean="0"/>
              <a:t>We ask that you take the time to fill out evaluations for the module when the module concludes.  We want to deliver quality and necessary Professional Development that will be useful in the classroom. </a:t>
            </a:r>
            <a:endParaRPr lang="en-US" dirty="0"/>
          </a:p>
        </p:txBody>
      </p:sp>
    </p:spTree>
    <p:extLst>
      <p:ext uri="{BB962C8B-B14F-4D97-AF65-F5344CB8AC3E}">
        <p14:creationId xmlns:p14="http://schemas.microsoft.com/office/powerpoint/2010/main" xmlns="" val="17978405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1: Understanding the BIP</a:t>
            </a:r>
            <a:endParaRPr lang="en-US" dirty="0"/>
          </a:p>
        </p:txBody>
      </p:sp>
      <p:sp>
        <p:nvSpPr>
          <p:cNvPr id="3" name="Content Placeholder 2"/>
          <p:cNvSpPr>
            <a:spLocks noGrp="1"/>
          </p:cNvSpPr>
          <p:nvPr>
            <p:ph sz="quarter" idx="1"/>
          </p:nvPr>
        </p:nvSpPr>
        <p:spPr/>
        <p:txBody>
          <a:bodyPr/>
          <a:lstStyle/>
          <a:p>
            <a:r>
              <a:rPr lang="en-US" dirty="0" smtClean="0"/>
              <a:t>Presenter: Jeremy Fowler</a:t>
            </a:r>
          </a:p>
          <a:p>
            <a:endParaRPr lang="en-US" dirty="0"/>
          </a:p>
          <a:p>
            <a:r>
              <a:rPr lang="en-US" dirty="0" smtClean="0"/>
              <a:t>The Content:</a:t>
            </a:r>
          </a:p>
          <a:p>
            <a:pPr lvl="2"/>
            <a:r>
              <a:rPr lang="en-US" dirty="0" smtClean="0"/>
              <a:t>The </a:t>
            </a:r>
            <a:r>
              <a:rPr lang="en-US" dirty="0"/>
              <a:t>site level structure for Positive Behavior </a:t>
            </a:r>
            <a:r>
              <a:rPr lang="en-US" dirty="0" smtClean="0"/>
              <a:t>supports.</a:t>
            </a:r>
            <a:endParaRPr lang="en-US" sz="3600" dirty="0"/>
          </a:p>
          <a:p>
            <a:pPr lvl="2"/>
            <a:r>
              <a:rPr lang="en-US" dirty="0"/>
              <a:t>When to create a BIP and who supports that (para input and data collection, school psych oversight</a:t>
            </a:r>
            <a:r>
              <a:rPr lang="en-US" dirty="0" smtClean="0"/>
              <a:t>).</a:t>
            </a:r>
            <a:endParaRPr lang="en-US" sz="3600" dirty="0"/>
          </a:p>
          <a:p>
            <a:pPr lvl="2"/>
            <a:r>
              <a:rPr lang="en-US" dirty="0"/>
              <a:t>Who is in charge of the BIP?  What if I don’t know who has a BIP?  </a:t>
            </a:r>
            <a:endParaRPr lang="en-US" sz="3600" dirty="0"/>
          </a:p>
          <a:p>
            <a:pPr lvl="2"/>
            <a:r>
              <a:rPr lang="en-US" dirty="0"/>
              <a:t>The components of the plan, BIP evaluation, Changing the </a:t>
            </a:r>
            <a:r>
              <a:rPr lang="en-US" dirty="0" smtClean="0"/>
              <a:t>plan.</a:t>
            </a:r>
            <a:endParaRPr lang="en-US" sz="3600" dirty="0"/>
          </a:p>
          <a:p>
            <a:endParaRPr lang="en-US" dirty="0"/>
          </a:p>
        </p:txBody>
      </p:sp>
    </p:spTree>
    <p:extLst>
      <p:ext uri="{BB962C8B-B14F-4D97-AF65-F5344CB8AC3E}">
        <p14:creationId xmlns:p14="http://schemas.microsoft.com/office/powerpoint/2010/main" xmlns="" val="37060203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dirty="0" smtClean="0"/>
              <a:t>Module 2: Positive Behavior Supports and Basic Classroom Management</a:t>
            </a:r>
            <a:endParaRPr lang="en-US" dirty="0"/>
          </a:p>
        </p:txBody>
      </p:sp>
      <p:sp>
        <p:nvSpPr>
          <p:cNvPr id="3" name="Content Placeholder 2"/>
          <p:cNvSpPr>
            <a:spLocks noGrp="1"/>
          </p:cNvSpPr>
          <p:nvPr>
            <p:ph sz="quarter" idx="1"/>
          </p:nvPr>
        </p:nvSpPr>
        <p:spPr/>
        <p:txBody>
          <a:bodyPr/>
          <a:lstStyle/>
          <a:p>
            <a:r>
              <a:rPr lang="en-US" dirty="0" smtClean="0"/>
              <a:t>Presenters: Jeremy Fowler, Jennifer Alexis, Sissy Keck, and Derek Wickliff.</a:t>
            </a:r>
          </a:p>
          <a:p>
            <a:pPr lvl="2"/>
            <a:endParaRPr lang="en-US" dirty="0" smtClean="0"/>
          </a:p>
          <a:p>
            <a:r>
              <a:rPr lang="en-US" dirty="0" smtClean="0"/>
              <a:t>The content:</a:t>
            </a:r>
            <a:endParaRPr lang="en-US" dirty="0"/>
          </a:p>
          <a:p>
            <a:pPr lvl="2"/>
            <a:r>
              <a:rPr lang="en-US" dirty="0" smtClean="0"/>
              <a:t>Classroom </a:t>
            </a:r>
            <a:r>
              <a:rPr lang="en-US" dirty="0"/>
              <a:t>management versus </a:t>
            </a:r>
            <a:r>
              <a:rPr lang="en-US" dirty="0" smtClean="0"/>
              <a:t>discipline. Think Harry Wong.</a:t>
            </a:r>
            <a:endParaRPr lang="en-US" sz="3600" dirty="0"/>
          </a:p>
          <a:p>
            <a:pPr lvl="2"/>
            <a:r>
              <a:rPr lang="en-US" dirty="0" smtClean="0"/>
              <a:t>What are the components of a well-managed classroom.</a:t>
            </a:r>
            <a:endParaRPr lang="en-US" sz="3600" dirty="0"/>
          </a:p>
          <a:p>
            <a:pPr lvl="2"/>
            <a:r>
              <a:rPr lang="en-US" dirty="0"/>
              <a:t>Helping students stay on task and focused</a:t>
            </a:r>
            <a:endParaRPr lang="en-US" sz="3600" dirty="0"/>
          </a:p>
          <a:p>
            <a:pPr lvl="2"/>
            <a:r>
              <a:rPr lang="en-US" dirty="0"/>
              <a:t>Dealing with common behavior problems in the classroom.  The “Top 10</a:t>
            </a:r>
            <a:r>
              <a:rPr lang="en-US" dirty="0" smtClean="0"/>
              <a:t>”.</a:t>
            </a:r>
            <a:endParaRPr lang="en-US" sz="3600" dirty="0"/>
          </a:p>
          <a:p>
            <a:pPr lvl="2"/>
            <a:r>
              <a:rPr lang="en-US" dirty="0"/>
              <a:t>Positive Discipline and district policy regarding </a:t>
            </a:r>
            <a:r>
              <a:rPr lang="en-US" dirty="0" smtClean="0"/>
              <a:t>discipline.</a:t>
            </a:r>
            <a:endParaRPr lang="en-US" sz="3600" dirty="0"/>
          </a:p>
        </p:txBody>
      </p:sp>
    </p:spTree>
    <p:extLst>
      <p:ext uri="{BB962C8B-B14F-4D97-AF65-F5344CB8AC3E}">
        <p14:creationId xmlns:p14="http://schemas.microsoft.com/office/powerpoint/2010/main" xmlns="" val="3306294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3: The Special Education Process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Presenters: Michelle Mann, Jennifer Iacuaniello-Mullen, Melissa Bouchoukian.</a:t>
            </a:r>
          </a:p>
          <a:p>
            <a:pPr marL="0" indent="0">
              <a:buNone/>
            </a:pPr>
            <a:endParaRPr lang="en-US" dirty="0" smtClean="0"/>
          </a:p>
          <a:p>
            <a:r>
              <a:rPr lang="en-US" sz="2900" dirty="0" smtClean="0"/>
              <a:t>The Content:</a:t>
            </a:r>
          </a:p>
          <a:p>
            <a:pPr lvl="1"/>
            <a:r>
              <a:rPr lang="en-US" sz="2400" b="1" dirty="0" smtClean="0"/>
              <a:t>Topic </a:t>
            </a:r>
            <a:r>
              <a:rPr lang="en-US" sz="2400" b="1" dirty="0"/>
              <a:t>1: Eligibility areas.  Using assessment to determine needs to create goals.</a:t>
            </a:r>
            <a:r>
              <a:rPr lang="en-US" sz="2400" dirty="0"/>
              <a:t>  </a:t>
            </a:r>
            <a:endParaRPr lang="en-US" sz="4000" dirty="0"/>
          </a:p>
          <a:p>
            <a:pPr lvl="2"/>
            <a:r>
              <a:rPr lang="en-US" dirty="0"/>
              <a:t>Assessment – Needs – Goals – Ongoing evaluation</a:t>
            </a:r>
            <a:endParaRPr lang="en-US" sz="3600" dirty="0"/>
          </a:p>
          <a:p>
            <a:pPr lvl="1"/>
            <a:r>
              <a:rPr lang="en-US" sz="2400" b="1" dirty="0"/>
              <a:t>Topic 2: Characteristics and of a student with _____________ and typical ways to deal with that dynamic of student? </a:t>
            </a:r>
            <a:r>
              <a:rPr lang="en-US" sz="2400" dirty="0"/>
              <a:t> </a:t>
            </a:r>
            <a:endParaRPr lang="en-US" sz="4000" dirty="0"/>
          </a:p>
          <a:p>
            <a:pPr lvl="2"/>
            <a:r>
              <a:rPr lang="en-US" dirty="0"/>
              <a:t>ADHD</a:t>
            </a:r>
            <a:endParaRPr lang="en-US" sz="3600" dirty="0"/>
          </a:p>
          <a:p>
            <a:pPr lvl="2"/>
            <a:r>
              <a:rPr lang="en-US" dirty="0"/>
              <a:t>ED</a:t>
            </a:r>
            <a:endParaRPr lang="en-US" sz="3600" dirty="0"/>
          </a:p>
          <a:p>
            <a:pPr lvl="2"/>
            <a:r>
              <a:rPr lang="en-US" dirty="0"/>
              <a:t>ASD</a:t>
            </a:r>
            <a:endParaRPr lang="en-US" sz="3600" dirty="0"/>
          </a:p>
          <a:p>
            <a:pPr lvl="2"/>
            <a:r>
              <a:rPr lang="en-US" dirty="0"/>
              <a:t>ODD</a:t>
            </a:r>
            <a:endParaRPr lang="en-US" sz="3600" dirty="0"/>
          </a:p>
          <a:p>
            <a:pPr marL="0" indent="0">
              <a:buNone/>
            </a:pPr>
            <a:endParaRPr lang="en-US" dirty="0"/>
          </a:p>
        </p:txBody>
      </p:sp>
    </p:spTree>
    <p:extLst>
      <p:ext uri="{BB962C8B-B14F-4D97-AF65-F5344CB8AC3E}">
        <p14:creationId xmlns:p14="http://schemas.microsoft.com/office/powerpoint/2010/main" xmlns="" val="103060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Module 4: Data Collection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Presenters: Jeremy Fowler, Anne Corona, Jennifer Alexis, Josh Sturgis</a:t>
            </a:r>
          </a:p>
          <a:p>
            <a:pPr marL="0" indent="0">
              <a:buNone/>
            </a:pPr>
            <a:endParaRPr lang="en-US" dirty="0" smtClean="0"/>
          </a:p>
          <a:p>
            <a:r>
              <a:rPr lang="en-US" dirty="0" smtClean="0"/>
              <a:t>The Content:</a:t>
            </a:r>
          </a:p>
          <a:p>
            <a:pPr lvl="2"/>
            <a:r>
              <a:rPr lang="en-US" dirty="0" smtClean="0"/>
              <a:t>Interval</a:t>
            </a:r>
            <a:r>
              <a:rPr lang="en-US" dirty="0"/>
              <a:t>, frequency, latency, duration, ABC, etc.</a:t>
            </a:r>
            <a:endParaRPr lang="en-US" sz="3600" dirty="0"/>
          </a:p>
          <a:p>
            <a:pPr lvl="2"/>
            <a:r>
              <a:rPr lang="en-US" dirty="0"/>
              <a:t>How do I collect data efficiently? For how long?  When? Where? Under what conditions?</a:t>
            </a:r>
            <a:endParaRPr lang="en-US" sz="3600" dirty="0"/>
          </a:p>
          <a:p>
            <a:pPr lvl="2"/>
            <a:r>
              <a:rPr lang="en-US" dirty="0"/>
              <a:t>When will I collect data?</a:t>
            </a:r>
            <a:endParaRPr lang="en-US" sz="3600" dirty="0"/>
          </a:p>
          <a:p>
            <a:pPr lvl="2"/>
            <a:r>
              <a:rPr lang="en-US" dirty="0"/>
              <a:t>Why shouldn’t I take notes on a pad of paper?</a:t>
            </a:r>
            <a:endParaRPr lang="en-US" sz="3600" dirty="0"/>
          </a:p>
          <a:p>
            <a:pPr lvl="2"/>
            <a:r>
              <a:rPr lang="en-US" dirty="0"/>
              <a:t>How do I know what data to take?</a:t>
            </a:r>
            <a:endParaRPr lang="en-US" sz="3600" dirty="0"/>
          </a:p>
          <a:p>
            <a:pPr lvl="2"/>
            <a:r>
              <a:rPr lang="en-US" dirty="0"/>
              <a:t>Changing/shaping behaviors over time….using the data for change.</a:t>
            </a:r>
            <a:endParaRPr lang="en-US" sz="3600" dirty="0"/>
          </a:p>
          <a:p>
            <a:pPr lvl="2"/>
            <a:r>
              <a:rPr lang="en-US" dirty="0"/>
              <a:t>SELPA policy on special circumstance instruction/para</a:t>
            </a:r>
            <a:endParaRPr lang="en-US" sz="3600" dirty="0"/>
          </a:p>
          <a:p>
            <a:pPr lvl="2"/>
            <a:r>
              <a:rPr lang="en-US" dirty="0"/>
              <a:t>The VUSD process for getting additional adult support</a:t>
            </a:r>
            <a:endParaRPr lang="en-US" sz="3600" dirty="0"/>
          </a:p>
          <a:p>
            <a:endParaRPr lang="en-US" dirty="0"/>
          </a:p>
        </p:txBody>
      </p:sp>
    </p:spTree>
    <p:extLst>
      <p:ext uri="{BB962C8B-B14F-4D97-AF65-F5344CB8AC3E}">
        <p14:creationId xmlns:p14="http://schemas.microsoft.com/office/powerpoint/2010/main" xmlns="" val="9551967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377</TotalTime>
  <Words>2763</Words>
  <Application>Microsoft Office PowerPoint</Application>
  <PresentationFormat>On-screen Show (4:3)</PresentationFormat>
  <Paragraphs>222</Paragraphs>
  <Slides>29</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Civic</vt:lpstr>
      <vt:lpstr>Acrobat Document</vt:lpstr>
      <vt:lpstr>2015 Paraprofessional Development</vt:lpstr>
      <vt:lpstr>Did Everyone Get the Invite?</vt:lpstr>
      <vt:lpstr>The Question Box</vt:lpstr>
      <vt:lpstr>Time Sheets</vt:lpstr>
      <vt:lpstr>Evaluations</vt:lpstr>
      <vt:lpstr>Module 1: Understanding the BIP</vt:lpstr>
      <vt:lpstr>Module 2: Positive Behavior Supports and Basic Classroom Management</vt:lpstr>
      <vt:lpstr>Module 3: The Special Education Process</vt:lpstr>
      <vt:lpstr>Module 4: Data Collection</vt:lpstr>
      <vt:lpstr>Module 5: The Paraprofessional Handbook</vt:lpstr>
      <vt:lpstr>Module 6: Building Independence in Students With Exceptional Needs</vt:lpstr>
      <vt:lpstr>Now to the Task at Hand</vt:lpstr>
      <vt:lpstr>Purpose</vt:lpstr>
      <vt:lpstr>Okay…So what is a BIP?</vt:lpstr>
      <vt:lpstr>Why do we use Behavior Intervention Plans?</vt:lpstr>
      <vt:lpstr>Simply Put…..</vt:lpstr>
      <vt:lpstr>Reality Check….</vt:lpstr>
      <vt:lpstr>POP QUIZ!</vt:lpstr>
      <vt:lpstr>TIME TO GET….</vt:lpstr>
      <vt:lpstr>What Every Paraprofessional Should Have in Their Toolkit…</vt:lpstr>
      <vt:lpstr>Now…Don’t Get Me Wrong</vt:lpstr>
      <vt:lpstr>Line 1 – What it should read</vt:lpstr>
      <vt:lpstr>Line 5 – What it should read</vt:lpstr>
      <vt:lpstr>Line 7 – What it should read</vt:lpstr>
      <vt:lpstr>Line 9 – What it should read</vt:lpstr>
      <vt:lpstr>Line 11 – The Reinforcer</vt:lpstr>
      <vt:lpstr>Your better BIP at a glance…</vt:lpstr>
      <vt:lpstr>When you go back to work…</vt:lpstr>
      <vt:lpstr>Thank you so much!!!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Paraprofessional Development</dc:title>
  <dc:creator>vusd</dc:creator>
  <cp:lastModifiedBy>bettyb</cp:lastModifiedBy>
  <cp:revision>37</cp:revision>
  <cp:lastPrinted>2015-02-17T16:46:52Z</cp:lastPrinted>
  <dcterms:created xsi:type="dcterms:W3CDTF">2015-02-03T18:39:07Z</dcterms:created>
  <dcterms:modified xsi:type="dcterms:W3CDTF">2015-05-20T19:05:34Z</dcterms:modified>
</cp:coreProperties>
</file>