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handoutMasterIdLst>
    <p:handoutMasterId r:id="rId36"/>
  </p:handoutMasterIdLst>
  <p:sldIdLst>
    <p:sldId id="256" r:id="rId2"/>
    <p:sldId id="290" r:id="rId3"/>
    <p:sldId id="257" r:id="rId4"/>
    <p:sldId id="258" r:id="rId5"/>
    <p:sldId id="260" r:id="rId6"/>
    <p:sldId id="259" r:id="rId7"/>
    <p:sldId id="289" r:id="rId8"/>
    <p:sldId id="261" r:id="rId9"/>
    <p:sldId id="262" r:id="rId10"/>
    <p:sldId id="263" r:id="rId11"/>
    <p:sldId id="271" r:id="rId12"/>
    <p:sldId id="264" r:id="rId13"/>
    <p:sldId id="265" r:id="rId14"/>
    <p:sldId id="272" r:id="rId15"/>
    <p:sldId id="266" r:id="rId16"/>
    <p:sldId id="267" r:id="rId17"/>
    <p:sldId id="281" r:id="rId18"/>
    <p:sldId id="277" r:id="rId19"/>
    <p:sldId id="278" r:id="rId20"/>
    <p:sldId id="279" r:id="rId21"/>
    <p:sldId id="280" r:id="rId22"/>
    <p:sldId id="282" r:id="rId23"/>
    <p:sldId id="268" r:id="rId24"/>
    <p:sldId id="269" r:id="rId25"/>
    <p:sldId id="283" r:id="rId26"/>
    <p:sldId id="275" r:id="rId27"/>
    <p:sldId id="276" r:id="rId28"/>
    <p:sldId id="284" r:id="rId29"/>
    <p:sldId id="285" r:id="rId30"/>
    <p:sldId id="286" r:id="rId31"/>
    <p:sldId id="287" r:id="rId32"/>
    <p:sldId id="288" r:id="rId33"/>
    <p:sldId id="270" r:id="rId34"/>
  </p:sldIdLst>
  <p:sldSz cx="9144000" cy="6858000" type="screen4x3"/>
  <p:notesSz cx="6950075" cy="92360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1" d="100"/>
          <a:sy n="81" d="100"/>
        </p:scale>
        <p:origin x="-2484" y="-72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1963"/>
          </a:xfrm>
          <a:prstGeom prst="rect">
            <a:avLst/>
          </a:prstGeom>
        </p:spPr>
        <p:txBody>
          <a:bodyPr vert="horz" lIns="92492" tIns="46246" rIns="92492" bIns="46246"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937000" y="0"/>
            <a:ext cx="3011488" cy="461963"/>
          </a:xfrm>
          <a:prstGeom prst="rect">
            <a:avLst/>
          </a:prstGeom>
        </p:spPr>
        <p:txBody>
          <a:bodyPr vert="horz" lIns="92492" tIns="46246" rIns="92492" bIns="46246" rtlCol="0"/>
          <a:lstStyle>
            <a:lvl1pPr algn="r" fontAlgn="auto">
              <a:spcBef>
                <a:spcPts val="0"/>
              </a:spcBef>
              <a:spcAft>
                <a:spcPts val="0"/>
              </a:spcAft>
              <a:defRPr sz="1200" smtClean="0">
                <a:latin typeface="+mn-lt"/>
              </a:defRPr>
            </a:lvl1pPr>
          </a:lstStyle>
          <a:p>
            <a:pPr>
              <a:defRPr/>
            </a:pPr>
            <a:fld id="{E9AA1809-7A99-4508-B329-FAB5B058EC94}" type="datetimeFigureOut">
              <a:rPr lang="en-US"/>
              <a:pPr>
                <a:defRPr/>
              </a:pPr>
              <a:t>5/20/2015</a:t>
            </a:fld>
            <a:endParaRPr lang="en-US"/>
          </a:p>
        </p:txBody>
      </p:sp>
      <p:sp>
        <p:nvSpPr>
          <p:cNvPr id="4" name="Footer Placeholder 3"/>
          <p:cNvSpPr>
            <a:spLocks noGrp="1"/>
          </p:cNvSpPr>
          <p:nvPr>
            <p:ph type="ftr" sz="quarter" idx="2"/>
          </p:nvPr>
        </p:nvSpPr>
        <p:spPr>
          <a:xfrm>
            <a:off x="0" y="8772525"/>
            <a:ext cx="3011488" cy="461963"/>
          </a:xfrm>
          <a:prstGeom prst="rect">
            <a:avLst/>
          </a:prstGeom>
        </p:spPr>
        <p:txBody>
          <a:bodyPr vert="horz" lIns="92492" tIns="46246" rIns="92492" bIns="46246"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937000" y="8772525"/>
            <a:ext cx="3011488" cy="461963"/>
          </a:xfrm>
          <a:prstGeom prst="rect">
            <a:avLst/>
          </a:prstGeom>
        </p:spPr>
        <p:txBody>
          <a:bodyPr vert="horz" lIns="92492" tIns="46246" rIns="92492" bIns="46246" rtlCol="0" anchor="b"/>
          <a:lstStyle>
            <a:lvl1pPr algn="r" fontAlgn="auto">
              <a:spcBef>
                <a:spcPts val="0"/>
              </a:spcBef>
              <a:spcAft>
                <a:spcPts val="0"/>
              </a:spcAft>
              <a:defRPr sz="1200" smtClean="0">
                <a:latin typeface="+mn-lt"/>
              </a:defRPr>
            </a:lvl1pPr>
          </a:lstStyle>
          <a:p>
            <a:pPr>
              <a:defRPr/>
            </a:pPr>
            <a:fld id="{BAEB6F57-DA5B-4EC1-96A9-1E5B7F15244A}" type="slidenum">
              <a:rPr lang="en-US"/>
              <a:pPr>
                <a:defRPr/>
              </a:pPr>
              <a:t>‹#›</a:t>
            </a:fld>
            <a:endParaRPr lang="en-US"/>
          </a:p>
        </p:txBody>
      </p:sp>
    </p:spTree>
    <p:extLst>
      <p:ext uri="{BB962C8B-B14F-4D97-AF65-F5344CB8AC3E}">
        <p14:creationId xmlns:p14="http://schemas.microsoft.com/office/powerpoint/2010/main" xmlns="" val="20202753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1963"/>
          </a:xfrm>
          <a:prstGeom prst="rect">
            <a:avLst/>
          </a:prstGeom>
        </p:spPr>
        <p:txBody>
          <a:bodyPr vert="horz" lIns="92492" tIns="46246" rIns="92492" bIns="46246"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37000" y="0"/>
            <a:ext cx="3011488" cy="461963"/>
          </a:xfrm>
          <a:prstGeom prst="rect">
            <a:avLst/>
          </a:prstGeom>
        </p:spPr>
        <p:txBody>
          <a:bodyPr vert="horz" lIns="92492" tIns="46246" rIns="92492" bIns="46246" rtlCol="0"/>
          <a:lstStyle>
            <a:lvl1pPr algn="r" fontAlgn="auto">
              <a:spcBef>
                <a:spcPts val="0"/>
              </a:spcBef>
              <a:spcAft>
                <a:spcPts val="0"/>
              </a:spcAft>
              <a:defRPr sz="1200" smtClean="0">
                <a:latin typeface="+mn-lt"/>
              </a:defRPr>
            </a:lvl1pPr>
          </a:lstStyle>
          <a:p>
            <a:pPr>
              <a:defRPr/>
            </a:pPr>
            <a:fld id="{67D9F799-357D-4521-B9DA-BE8ADD964AAF}" type="datetimeFigureOut">
              <a:rPr lang="en-US"/>
              <a:pPr>
                <a:defRPr/>
              </a:pPr>
              <a:t>5/20/2015</a:t>
            </a:fld>
            <a:endParaRPr lang="en-US"/>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pPr lvl="0"/>
            <a:endParaRPr lang="en-US" noProof="0"/>
          </a:p>
        </p:txBody>
      </p:sp>
      <p:sp>
        <p:nvSpPr>
          <p:cNvPr id="5" name="Notes Placeholder 4"/>
          <p:cNvSpPr>
            <a:spLocks noGrp="1"/>
          </p:cNvSpPr>
          <p:nvPr>
            <p:ph type="body" sz="quarter" idx="3"/>
          </p:nvPr>
        </p:nvSpPr>
        <p:spPr>
          <a:xfrm>
            <a:off x="695325" y="4387850"/>
            <a:ext cx="5559425" cy="4156075"/>
          </a:xfrm>
          <a:prstGeom prst="rect">
            <a:avLst/>
          </a:prstGeom>
        </p:spPr>
        <p:txBody>
          <a:bodyPr vert="horz" lIns="92492" tIns="46246" rIns="92492" bIns="46246"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772525"/>
            <a:ext cx="3011488" cy="461963"/>
          </a:xfrm>
          <a:prstGeom prst="rect">
            <a:avLst/>
          </a:prstGeom>
        </p:spPr>
        <p:txBody>
          <a:bodyPr vert="horz" lIns="92492" tIns="46246" rIns="92492" bIns="46246"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37000" y="8772525"/>
            <a:ext cx="3011488" cy="461963"/>
          </a:xfrm>
          <a:prstGeom prst="rect">
            <a:avLst/>
          </a:prstGeom>
        </p:spPr>
        <p:txBody>
          <a:bodyPr vert="horz" lIns="92492" tIns="46246" rIns="92492" bIns="46246" rtlCol="0" anchor="b"/>
          <a:lstStyle>
            <a:lvl1pPr algn="r" fontAlgn="auto">
              <a:spcBef>
                <a:spcPts val="0"/>
              </a:spcBef>
              <a:spcAft>
                <a:spcPts val="0"/>
              </a:spcAft>
              <a:defRPr sz="1200" smtClean="0">
                <a:latin typeface="+mn-lt"/>
              </a:defRPr>
            </a:lvl1pPr>
          </a:lstStyle>
          <a:p>
            <a:pPr>
              <a:defRPr/>
            </a:pPr>
            <a:fld id="{54256B39-C790-442D-9BFC-F6717E9E11DD}" type="slidenum">
              <a:rPr lang="en-US"/>
              <a:pPr>
                <a:defRPr/>
              </a:pPr>
              <a:t>‹#›</a:t>
            </a:fld>
            <a:endParaRPr lang="en-US"/>
          </a:p>
        </p:txBody>
      </p:sp>
    </p:spTree>
    <p:extLst>
      <p:ext uri="{BB962C8B-B14F-4D97-AF65-F5344CB8AC3E}">
        <p14:creationId xmlns:p14="http://schemas.microsoft.com/office/powerpoint/2010/main" xmlns="" val="160457772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35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26DE4B8-919C-405A-9149-0A8BEB240C8D}" type="slidenum">
              <a:rPr lang="en-US"/>
              <a:pPr fontAlgn="base">
                <a:spcBef>
                  <a:spcPct val="0"/>
                </a:spcBef>
                <a:spcAft>
                  <a:spcPct val="0"/>
                </a:spcAft>
              </a:pPr>
              <a:t>10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Required? By law. No. What</a:t>
            </a:r>
            <a:r>
              <a:rPr lang="en-US" baseline="0" dirty="0" smtClean="0"/>
              <a:t> does the law say? </a:t>
            </a:r>
          </a:p>
          <a:p>
            <a:endParaRPr lang="en-US" baseline="0" dirty="0" smtClean="0"/>
          </a:p>
          <a:p>
            <a:r>
              <a:rPr lang="en-US" baseline="0" dirty="0" smtClean="0"/>
              <a:t>Required to get tasks done. </a:t>
            </a:r>
            <a:r>
              <a:rPr lang="en-US" dirty="0" smtClean="0"/>
              <a:t>Yes to maintain</a:t>
            </a:r>
            <a:r>
              <a:rPr lang="en-US" baseline="0" dirty="0" smtClean="0"/>
              <a:t> consistency: </a:t>
            </a:r>
            <a:r>
              <a:rPr lang="en-US" sz="1200" b="0" i="0" kern="1200" dirty="0" smtClean="0">
                <a:solidFill>
                  <a:schemeClr val="tx1"/>
                </a:solidFill>
                <a:latin typeface="+mn-lt"/>
                <a:ea typeface="+mn-ea"/>
                <a:cs typeface="+mn-cs"/>
              </a:rPr>
              <a:t>students may use the inconsistencies or omissions as an excuse for ignoring the rules. The</a:t>
            </a:r>
            <a:r>
              <a:rPr lang="en-US" sz="1200" b="0" i="0" kern="1200" baseline="0" dirty="0" smtClean="0">
                <a:solidFill>
                  <a:schemeClr val="tx1"/>
                </a:solidFill>
                <a:latin typeface="+mn-lt"/>
                <a:ea typeface="+mn-ea"/>
                <a:cs typeface="+mn-cs"/>
              </a:rPr>
              <a:t> “lawyer” in the student will come out if you are not clear and consistent. What if the sign on the highway said “Don’t speed” rather than a specified limit. Would you argue with </a:t>
            </a:r>
            <a:r>
              <a:rPr lang="en-US" sz="1200" b="0" i="0" kern="1200" baseline="0" smtClean="0">
                <a:solidFill>
                  <a:schemeClr val="tx1"/>
                </a:solidFill>
                <a:latin typeface="+mn-lt"/>
                <a:ea typeface="+mn-ea"/>
                <a:cs typeface="+mn-cs"/>
              </a:rPr>
              <a:t>the officer? </a:t>
            </a:r>
            <a:endParaRPr lang="en-US" sz="1200" b="0" i="0" kern="1200" baseline="0" dirty="0" smtClean="0">
              <a:solidFill>
                <a:schemeClr val="tx1"/>
              </a:solidFill>
              <a:latin typeface="+mn-lt"/>
              <a:ea typeface="+mn-ea"/>
              <a:cs typeface="+mn-cs"/>
            </a:endParaRPr>
          </a:p>
          <a:p>
            <a:endParaRPr lang="en-US" sz="1200" b="0" i="0" kern="1200" baseline="0" dirty="0" smtClean="0">
              <a:solidFill>
                <a:schemeClr val="tx1"/>
              </a:solidFill>
              <a:latin typeface="+mn-lt"/>
              <a:ea typeface="+mn-ea"/>
              <a:cs typeface="+mn-cs"/>
            </a:endParaRPr>
          </a:p>
          <a:p>
            <a:r>
              <a:rPr lang="en-US" sz="1200" b="0" i="0" kern="1200" baseline="0" dirty="0" smtClean="0">
                <a:solidFill>
                  <a:schemeClr val="tx1"/>
                </a:solidFill>
                <a:latin typeface="+mn-lt"/>
                <a:ea typeface="+mn-ea"/>
                <a:cs typeface="+mn-cs"/>
              </a:rPr>
              <a:t>Toward a student (or a group of students?): No, toward a behavior. Be clear you are focusing on the behavior, not the student. </a:t>
            </a:r>
          </a:p>
          <a:p>
            <a:endParaRPr lang="en-US" sz="1200" b="0" i="0" kern="1200" baseline="0" dirty="0" smtClean="0">
              <a:solidFill>
                <a:schemeClr val="tx1"/>
              </a:solidFill>
              <a:latin typeface="+mn-lt"/>
              <a:ea typeface="+mn-ea"/>
              <a:cs typeface="+mn-cs"/>
            </a:endParaRPr>
          </a:p>
          <a:p>
            <a:r>
              <a:rPr lang="en-US" sz="1200" b="0" i="0" kern="1200" baseline="0" dirty="0" smtClean="0">
                <a:solidFill>
                  <a:schemeClr val="tx1"/>
                </a:solidFill>
                <a:latin typeface="+mn-lt"/>
                <a:ea typeface="+mn-ea"/>
                <a:cs typeface="+mn-cs"/>
              </a:rPr>
              <a:t>Pre-established? Yes, you need a simple, common language for discipline to be effective and it needs to be understood and pre-established. </a:t>
            </a:r>
          </a:p>
          <a:p>
            <a:endParaRPr lang="en-US" sz="1200" b="0" i="0" kern="1200" baseline="0" dirty="0" smtClean="0">
              <a:solidFill>
                <a:schemeClr val="tx1"/>
              </a:solidFill>
              <a:latin typeface="+mn-lt"/>
              <a:ea typeface="+mn-ea"/>
              <a:cs typeface="+mn-cs"/>
            </a:endParaRPr>
          </a:p>
          <a:p>
            <a:r>
              <a:rPr lang="en-US" sz="1200" b="0" i="0" kern="1200" baseline="0" dirty="0" smtClean="0">
                <a:solidFill>
                  <a:schemeClr val="tx1"/>
                </a:solidFill>
                <a:latin typeface="+mn-lt"/>
                <a:ea typeface="+mn-ea"/>
                <a:cs typeface="+mn-cs"/>
              </a:rPr>
              <a:t>Created…Not really. Teacher or teacher in conjunction with students create classroom rules, admin sets school (hallway, cafeteria, etc.) rules. </a:t>
            </a:r>
          </a:p>
          <a:p>
            <a:endParaRPr lang="en-US" sz="1200" b="0" i="0" kern="1200" baseline="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7862BA15-6EEA-4BEB-BD11-DB002B783C7A}"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day before…Discipline,</a:t>
            </a:r>
            <a:r>
              <a:rPr lang="en-US" baseline="0" dirty="0" smtClean="0"/>
              <a:t> like management, needs to have a plan and each player needs to understand their role. The day before school begins might be the time the team meets to go over the discipline plan. </a:t>
            </a:r>
          </a:p>
          <a:p>
            <a:endParaRPr lang="en-US" baseline="0" dirty="0" smtClean="0"/>
          </a:p>
          <a:p>
            <a:r>
              <a:rPr lang="en-US" baseline="0" dirty="0" smtClean="0"/>
              <a:t>The first day of school: Teacher either introduces the plan or works with students to create the plan: rules and consequences. </a:t>
            </a:r>
          </a:p>
          <a:p>
            <a:endParaRPr lang="en-US" baseline="0" dirty="0" smtClean="0"/>
          </a:p>
          <a:p>
            <a:r>
              <a:rPr lang="en-US" baseline="0" dirty="0" smtClean="0"/>
              <a:t>17</a:t>
            </a:r>
            <a:r>
              <a:rPr lang="en-US" baseline="30000" dirty="0" smtClean="0"/>
              <a:t>th</a:t>
            </a:r>
            <a:r>
              <a:rPr lang="en-US" baseline="0" dirty="0" smtClean="0"/>
              <a:t> day of school: Random date early, but the rules/consequences are discussed throughout the year as positives (you have done a great job with rule 3…or…this week we are going to focus on rule 4…or…who can tell me rule 1 without looking?)</a:t>
            </a:r>
          </a:p>
          <a:p>
            <a:endParaRPr lang="en-US" baseline="0" dirty="0" smtClean="0"/>
          </a:p>
          <a:p>
            <a:r>
              <a:rPr lang="en-US" baseline="0" dirty="0" smtClean="0"/>
              <a:t>It Depends…</a:t>
            </a:r>
          </a:p>
          <a:p>
            <a:r>
              <a:rPr lang="en-US" baseline="0" dirty="0" smtClean="0"/>
              <a:t>	Immediately vs. Delayed. Don’t embarrass the student. Can the student recall their actions if you wait 5 minutes to get them alone? What other factors might play into this? Time of day? </a:t>
            </a:r>
            <a:endParaRPr lang="en-US" dirty="0"/>
          </a:p>
        </p:txBody>
      </p:sp>
      <p:sp>
        <p:nvSpPr>
          <p:cNvPr id="4" name="Slide Number Placeholder 3"/>
          <p:cNvSpPr>
            <a:spLocks noGrp="1"/>
          </p:cNvSpPr>
          <p:nvPr>
            <p:ph type="sldNum" sz="quarter" idx="10"/>
          </p:nvPr>
        </p:nvSpPr>
        <p:spPr/>
        <p:txBody>
          <a:bodyPr/>
          <a:lstStyle/>
          <a:p>
            <a:fld id="{7862BA15-6EEA-4BEB-BD11-DB002B783C7A}" type="slidenum">
              <a:rPr lang="en-US" smtClean="0"/>
              <a:pPr/>
              <a:t>30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Student:</a:t>
            </a:r>
            <a:r>
              <a:rPr lang="en-US" baseline="0" dirty="0" smtClean="0"/>
              <a:t> Does the student understand the reason for the discipline and the consequences given. Simple is better. </a:t>
            </a:r>
          </a:p>
          <a:p>
            <a:endParaRPr lang="en-US" baseline="0" dirty="0" smtClean="0"/>
          </a:p>
          <a:p>
            <a:r>
              <a:rPr lang="en-US" baseline="0" dirty="0" smtClean="0"/>
              <a:t>Other students involved? Never, never, never. </a:t>
            </a:r>
          </a:p>
          <a:p>
            <a:endParaRPr lang="en-US" baseline="0" dirty="0" smtClean="0"/>
          </a:p>
          <a:p>
            <a:r>
              <a:rPr lang="en-US" baseline="0" dirty="0" smtClean="0"/>
              <a:t>Staff (teacher will work in conjunction with admin to set this up): Para role. Early steps of the discipline plan. Usually, once it hits the level of outside </a:t>
            </a:r>
            <a:r>
              <a:rPr lang="en-US" baseline="0" dirty="0" err="1" smtClean="0"/>
              <a:t>involvedment</a:t>
            </a:r>
            <a:r>
              <a:rPr lang="en-US" baseline="0" dirty="0" smtClean="0"/>
              <a:t>-see below-then the teacher will probably take over. Calm, matter of fact, even as discipline is happening, focusing on the plan for improvement. </a:t>
            </a:r>
          </a:p>
          <a:p>
            <a:endParaRPr lang="en-US" baseline="0" dirty="0" smtClean="0"/>
          </a:p>
          <a:p>
            <a:r>
              <a:rPr lang="en-US" baseline="0" dirty="0" smtClean="0"/>
              <a:t>Admin: At what level, in what capacity. Different for each teacher/site/admin. </a:t>
            </a:r>
          </a:p>
          <a:p>
            <a:endParaRPr lang="en-US" baseline="0" dirty="0" smtClean="0"/>
          </a:p>
          <a:p>
            <a:r>
              <a:rPr lang="en-US" baseline="0" dirty="0" smtClean="0"/>
              <a:t>Parent: The epitome of the “It depends” statement. Teacher/admin will make this determination. </a:t>
            </a:r>
            <a:endParaRPr lang="en-US" dirty="0"/>
          </a:p>
        </p:txBody>
      </p:sp>
      <p:sp>
        <p:nvSpPr>
          <p:cNvPr id="4" name="Slide Number Placeholder 3"/>
          <p:cNvSpPr>
            <a:spLocks noGrp="1"/>
          </p:cNvSpPr>
          <p:nvPr>
            <p:ph type="sldNum" sz="quarter" idx="10"/>
          </p:nvPr>
        </p:nvSpPr>
        <p:spPr/>
        <p:txBody>
          <a:bodyPr/>
          <a:lstStyle/>
          <a:p>
            <a:fld id="{7862BA15-6EEA-4BEB-BD11-DB002B783C7A}" type="slidenum">
              <a:rPr lang="en-US" smtClean="0"/>
              <a:pPr/>
              <a:t>31</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a:t>
            </a:r>
            <a:r>
              <a:rPr lang="en-US" baseline="0" dirty="0" smtClean="0"/>
              <a:t> </a:t>
            </a:r>
            <a:r>
              <a:rPr lang="en-US" baseline="0" dirty="0" err="1" smtClean="0"/>
              <a:t>wrapup</a:t>
            </a:r>
            <a:r>
              <a:rPr lang="en-US" baseline="0" dirty="0" smtClean="0"/>
              <a:t> and where to go from here:</a:t>
            </a:r>
          </a:p>
          <a:p>
            <a:endParaRPr lang="en-US" baseline="0" dirty="0" smtClean="0"/>
          </a:p>
          <a:p>
            <a:r>
              <a:rPr lang="en-US" baseline="0" dirty="0" smtClean="0"/>
              <a:t>Why? Why do we need laws and rules? Behavioral expectations in order to create a safe, productive environment for all. </a:t>
            </a:r>
          </a:p>
          <a:p>
            <a:endParaRPr lang="en-US" baseline="0" dirty="0" smtClean="0"/>
          </a:p>
          <a:p>
            <a:r>
              <a:rPr lang="en-US" baseline="0" dirty="0" smtClean="0"/>
              <a:t>When? Early, always, and it depends. </a:t>
            </a:r>
          </a:p>
          <a:p>
            <a:endParaRPr lang="en-US" baseline="0" dirty="0" smtClean="0"/>
          </a:p>
          <a:p>
            <a:r>
              <a:rPr lang="en-US" baseline="0" dirty="0" smtClean="0"/>
              <a:t>Who? EVERYONE possible. </a:t>
            </a:r>
          </a:p>
          <a:p>
            <a:endParaRPr lang="en-US" baseline="0" dirty="0" smtClean="0"/>
          </a:p>
          <a:p>
            <a:r>
              <a:rPr lang="en-US" baseline="0" dirty="0" smtClean="0"/>
              <a:t>Where? Didn’t talk about this, but EVERYWHERE. </a:t>
            </a:r>
          </a:p>
          <a:p>
            <a:endParaRPr lang="en-US" baseline="0" dirty="0" smtClean="0"/>
          </a:p>
          <a:p>
            <a:r>
              <a:rPr lang="en-US" baseline="0" dirty="0" smtClean="0"/>
              <a:t>How? Clear. Simple. Easily understood. Don’t let the student interpret the problem/solution, simplify it for them or the lawyer in them. </a:t>
            </a:r>
            <a:endParaRPr lang="en-US" dirty="0"/>
          </a:p>
        </p:txBody>
      </p:sp>
      <p:sp>
        <p:nvSpPr>
          <p:cNvPr id="4" name="Slide Number Placeholder 3"/>
          <p:cNvSpPr>
            <a:spLocks noGrp="1"/>
          </p:cNvSpPr>
          <p:nvPr>
            <p:ph type="sldNum" sz="quarter" idx="10"/>
          </p:nvPr>
        </p:nvSpPr>
        <p:spPr/>
        <p:txBody>
          <a:bodyPr/>
          <a:lstStyle/>
          <a:p>
            <a:fld id="{7862BA15-6EEA-4BEB-BD11-DB002B783C7A}" type="slidenum">
              <a:rPr lang="en-US" smtClean="0"/>
              <a:pPr/>
              <a:t>32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42"/>
          <p:cNvGrpSpPr>
            <a:grpSpLocks/>
          </p:cNvGrpSpPr>
          <p:nvPr/>
        </p:nvGrpSpPr>
        <p:grpSpPr bwMode="auto">
          <a:xfrm>
            <a:off x="-382588" y="0"/>
            <a:ext cx="9932988" cy="6858000"/>
            <a:chOff x="-382404" y="0"/>
            <a:chExt cx="9932332" cy="6858000"/>
          </a:xfrm>
        </p:grpSpPr>
        <p:grpSp>
          <p:nvGrpSpPr>
            <p:cNvPr id="5" name="Group 44"/>
            <p:cNvGrpSpPr>
              <a:grpSpLocks/>
            </p:cNvGrpSpPr>
            <p:nvPr/>
          </p:nvGrpSpPr>
          <p:grpSpPr bwMode="auto">
            <a:xfrm>
              <a:off x="0" y="0"/>
              <a:ext cx="9144000" cy="6858000"/>
              <a:chOff x="0" y="0"/>
              <a:chExt cx="9144000" cy="6858000"/>
            </a:xfrm>
          </p:grpSpPr>
          <p:grpSp>
            <p:nvGrpSpPr>
              <p:cNvPr id="28" name="Group 4"/>
              <p:cNvGrpSpPr>
                <a:grpSpLocks/>
              </p:cNvGrpSpPr>
              <p:nvPr/>
            </p:nvGrpSpPr>
            <p:grpSpPr bwMode="auto">
              <a:xfrm>
                <a:off x="0" y="0"/>
                <a:ext cx="2514600" cy="6858000"/>
                <a:chOff x="0" y="0"/>
                <a:chExt cx="2514600" cy="6858000"/>
              </a:xfrm>
            </p:grpSpPr>
            <p:sp>
              <p:nvSpPr>
                <p:cNvPr id="40" name="Rectangle 114"/>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1"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2"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29" name="Group 5"/>
              <p:cNvGrpSpPr>
                <a:grpSpLocks/>
              </p:cNvGrpSpPr>
              <p:nvPr/>
            </p:nvGrpSpPr>
            <p:grpSpPr bwMode="auto">
              <a:xfrm>
                <a:off x="422910" y="0"/>
                <a:ext cx="2514600" cy="6858000"/>
                <a:chOff x="0" y="0"/>
                <a:chExt cx="2514600" cy="6858000"/>
              </a:xfrm>
            </p:grpSpPr>
            <p:sp>
              <p:nvSpPr>
                <p:cNvPr id="37" name="Rectangle 84"/>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8" name="Rectangle 85"/>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Rectangle 113"/>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0" name="Group 9"/>
              <p:cNvGrpSpPr>
                <a:grpSpLocks/>
              </p:cNvGrpSpPr>
              <p:nvPr/>
            </p:nvGrpSpPr>
            <p:grpSpPr bwMode="auto">
              <a:xfrm rot="10800000">
                <a:off x="6629400" y="0"/>
                <a:ext cx="2514600" cy="6858000"/>
                <a:chOff x="0" y="0"/>
                <a:chExt cx="2514600" cy="6858000"/>
              </a:xfrm>
            </p:grpSpPr>
            <p:sp>
              <p:nvSpPr>
                <p:cNvPr id="34" name="Rectangle 77"/>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5" name="Rectangle 78"/>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6" name="Rectangle 80"/>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31" name="Rectangle 74"/>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2" name="Rectangle 75"/>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3" name="Rectangle 76"/>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6" name="Freeform 44"/>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7" name="Freeform 47"/>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8" name="Freeform 48"/>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9" name="Freeform 50"/>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0" name="Freeform 51"/>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1" name="Hexagon 52"/>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Hexagon 53"/>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Hexagon 54"/>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Hexagon 55"/>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Hexagon 56"/>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Freeform 57"/>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Hexagon 58"/>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Hexagon 59"/>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 name="Hexagon 60"/>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 name="Hexagon 61"/>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 name="Hexagon 62"/>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Hexagon 63"/>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Hexagon 64"/>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 name="Hexagon 65"/>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 name="Hexagon 66"/>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 name="Freeform 67"/>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 name="Freeform 68"/>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43" name="Rectangle 45"/>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4" name="Rectangle 46"/>
          <p:cNvSpPr/>
          <p:nvPr/>
        </p:nvSpPr>
        <p:spPr>
          <a:xfrm>
            <a:off x="4649788" y="-22225"/>
            <a:ext cx="3505200" cy="23129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5" name="Rectangle 49"/>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6" name="Rectangle 88"/>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7" name="Date Placeholder 3"/>
          <p:cNvSpPr>
            <a:spLocks noGrp="1"/>
          </p:cNvSpPr>
          <p:nvPr>
            <p:ph type="dt" sz="half" idx="10"/>
          </p:nvPr>
        </p:nvSpPr>
        <p:spPr>
          <a:xfrm>
            <a:off x="4738688" y="1516063"/>
            <a:ext cx="2133600" cy="752475"/>
          </a:xfrm>
        </p:spPr>
        <p:txBody>
          <a:bodyPr anchor="b"/>
          <a:lstStyle>
            <a:lvl1pPr algn="l">
              <a:defRPr sz="2400" smtClean="0"/>
            </a:lvl1pPr>
          </a:lstStyle>
          <a:p>
            <a:pPr>
              <a:defRPr/>
            </a:pPr>
            <a:fld id="{FCF1C14E-F47A-4E55-B105-7DA70AFA1DEC}" type="datetime1">
              <a:rPr lang="en-US"/>
              <a:pPr>
                <a:defRPr/>
              </a:pPr>
              <a:t>5/20/2015</a:t>
            </a:fld>
            <a:endParaRPr lang="en-US"/>
          </a:p>
        </p:txBody>
      </p:sp>
      <p:sp>
        <p:nvSpPr>
          <p:cNvPr id="48" name="Footer Placeholder 4"/>
          <p:cNvSpPr>
            <a:spLocks noGrp="1"/>
          </p:cNvSpPr>
          <p:nvPr>
            <p:ph type="ftr" sz="quarter" idx="11"/>
          </p:nvPr>
        </p:nvSpPr>
        <p:spPr>
          <a:xfrm>
            <a:off x="5303838" y="5719763"/>
            <a:ext cx="2830512" cy="365125"/>
          </a:xfrm>
        </p:spPr>
        <p:txBody>
          <a:bodyPr>
            <a:normAutofit/>
          </a:bodyPr>
          <a:lstStyle>
            <a:lvl1pPr>
              <a:defRPr>
                <a:solidFill>
                  <a:schemeClr val="accent1"/>
                </a:solidFill>
              </a:defRPr>
            </a:lvl1pPr>
          </a:lstStyle>
          <a:p>
            <a:pPr>
              <a:defRPr/>
            </a:pPr>
            <a:endParaRPr lang="en-US"/>
          </a:p>
        </p:txBody>
      </p:sp>
      <p:sp>
        <p:nvSpPr>
          <p:cNvPr id="49" name="Slide Number Placeholder 5"/>
          <p:cNvSpPr>
            <a:spLocks noGrp="1"/>
          </p:cNvSpPr>
          <p:nvPr>
            <p:ph type="sldNum" sz="quarter" idx="12"/>
          </p:nvPr>
        </p:nvSpPr>
        <p:spPr>
          <a:xfrm>
            <a:off x="4649788" y="5719763"/>
            <a:ext cx="642937" cy="365125"/>
          </a:xfrm>
        </p:spPr>
        <p:txBody>
          <a:bodyPr/>
          <a:lstStyle>
            <a:lvl1pPr>
              <a:defRPr smtClean="0">
                <a:solidFill>
                  <a:schemeClr val="accent1"/>
                </a:solidFill>
              </a:defRPr>
            </a:lvl1pPr>
          </a:lstStyle>
          <a:p>
            <a:pPr>
              <a:defRPr/>
            </a:pPr>
            <a:fld id="{16AB6217-0E29-4432-A7B5-7C82F2AB255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9F40A69-BEF8-415C-9ECB-F39F1743C374}" type="datetime1">
              <a:rPr lang="en-US"/>
              <a:pPr>
                <a:defRPr/>
              </a:pPr>
              <a:t>5/20/2015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3AB8170-EC6A-4AB5-92D0-97527C37067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AA8721D-BAAB-4D4E-B88F-145FC45635F3}" type="datetime1">
              <a:rPr lang="en-US"/>
              <a:pPr>
                <a:defRPr/>
              </a:pPr>
              <a:t>5/20/2015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309D72B-19F2-4320-9306-15CDEF31BB4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DAAD4AA6-8DDF-4B25-AF75-C5578A926F49}" type="datetime1">
              <a:rPr lang="en-US"/>
              <a:pPr>
                <a:defRPr/>
              </a:pPr>
              <a:t>5/20/2015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9799FFD-6E09-40E5-94BA-7CB6A601EE1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80BB10C-9F87-44DA-9FFE-2F8FC4E4754C}" type="datetime1">
              <a:rPr lang="en-US"/>
              <a:pPr>
                <a:defRPr/>
              </a:pPr>
              <a:t>5/20/2015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2321286-4F47-4B63-AB67-A8443938B6E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5"/>
          </p:nvPr>
        </p:nvSpPr>
        <p:spPr/>
        <p:txBody>
          <a:bodyPr/>
          <a:lstStyle>
            <a:lvl1pPr>
              <a:defRPr/>
            </a:lvl1pPr>
          </a:lstStyle>
          <a:p>
            <a:pPr>
              <a:defRPr/>
            </a:pPr>
            <a:fld id="{374C45B2-50F6-48A3-9F1E-72CCF9902335}" type="datetime1">
              <a:rPr lang="en-US"/>
              <a:pPr>
                <a:defRPr/>
              </a:pPr>
              <a:t>5/20/2015</a:t>
            </a:fld>
            <a:endParaRPr lang="en-US"/>
          </a:p>
        </p:txBody>
      </p:sp>
      <p:sp>
        <p:nvSpPr>
          <p:cNvPr id="6" name="Footer Placeholder 4"/>
          <p:cNvSpPr>
            <a:spLocks noGrp="1"/>
          </p:cNvSpPr>
          <p:nvPr>
            <p:ph type="ftr" sz="quarter" idx="16"/>
          </p:nvPr>
        </p:nvSpPr>
        <p:spPr/>
        <p:txBody>
          <a:bodyPr/>
          <a:lstStyle>
            <a:lvl1pPr>
              <a:defRPr/>
            </a:lvl1pPr>
          </a:lstStyle>
          <a:p>
            <a:pPr>
              <a:defRPr/>
            </a:pPr>
            <a:endParaRPr lang="en-US"/>
          </a:p>
        </p:txBody>
      </p:sp>
      <p:sp>
        <p:nvSpPr>
          <p:cNvPr id="7" name="Slide Number Placeholder 5"/>
          <p:cNvSpPr>
            <a:spLocks noGrp="1"/>
          </p:cNvSpPr>
          <p:nvPr>
            <p:ph type="sldNum" sz="quarter" idx="17"/>
          </p:nvPr>
        </p:nvSpPr>
        <p:spPr/>
        <p:txBody>
          <a:bodyPr/>
          <a:lstStyle>
            <a:lvl1pPr>
              <a:defRPr/>
            </a:lvl1pPr>
          </a:lstStyle>
          <a:p>
            <a:pPr>
              <a:defRPr/>
            </a:pPr>
            <a:fld id="{795288D5-CEC0-44CE-AB9F-516A94D0CD6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0F53A367-A729-4C02-BBCA-0413E2554688}" type="datetime1">
              <a:rPr lang="en-US"/>
              <a:pPr>
                <a:defRPr/>
              </a:pPr>
              <a:t>5/20/2015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77A60E3-89C3-4DA3-9FCC-C3C37FA15D8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912C7DF-772C-402D-8D2E-1C31CFA6F749}" type="datetime1">
              <a:rPr lang="en-US"/>
              <a:pPr>
                <a:defRPr/>
              </a:pPr>
              <a:t>5/20/2015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DAD5C2F-9C33-4488-AC78-DF1D3B73224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AC03D29-2D43-4369-BF36-E86CC79365D8}" type="datetime1">
              <a:rPr lang="en-US"/>
              <a:pPr>
                <a:defRPr/>
              </a:pPr>
              <a:t>5/20/2015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9FB5B1E-8115-4BAF-9DC6-FCCFA3BAE78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5" name="Group 43"/>
          <p:cNvGrpSpPr>
            <a:grpSpLocks/>
          </p:cNvGrpSpPr>
          <p:nvPr/>
        </p:nvGrpSpPr>
        <p:grpSpPr bwMode="auto">
          <a:xfrm>
            <a:off x="-382588" y="0"/>
            <a:ext cx="9932988" cy="6858000"/>
            <a:chOff x="-382404" y="0"/>
            <a:chExt cx="9932332" cy="6858000"/>
          </a:xfrm>
        </p:grpSpPr>
        <p:grpSp>
          <p:nvGrpSpPr>
            <p:cNvPr id="6" name="Group 44"/>
            <p:cNvGrpSpPr>
              <a:grpSpLocks/>
            </p:cNvGrpSpPr>
            <p:nvPr/>
          </p:nvGrpSpPr>
          <p:grpSpPr bwMode="auto">
            <a:xfrm>
              <a:off x="0" y="0"/>
              <a:ext cx="9144000" cy="6858000"/>
              <a:chOff x="0" y="0"/>
              <a:chExt cx="9144000" cy="6858000"/>
            </a:xfrm>
          </p:grpSpPr>
          <p:grpSp>
            <p:nvGrpSpPr>
              <p:cNvPr id="29" name="Group 4"/>
              <p:cNvGrpSpPr>
                <a:grpSpLocks/>
              </p:cNvGrpSpPr>
              <p:nvPr/>
            </p:nvGrpSpPr>
            <p:grpSpPr bwMode="auto">
              <a:xfrm>
                <a:off x="0" y="0"/>
                <a:ext cx="2514600" cy="6858000"/>
                <a:chOff x="0" y="0"/>
                <a:chExt cx="2514600" cy="6858000"/>
              </a:xfrm>
            </p:grpSpPr>
            <p:sp>
              <p:nvSpPr>
                <p:cNvPr id="41" name="Rectangle 83"/>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2"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3"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0" name="Group 5"/>
              <p:cNvGrpSpPr>
                <a:grpSpLocks/>
              </p:cNvGrpSpPr>
              <p:nvPr/>
            </p:nvGrpSpPr>
            <p:grpSpPr bwMode="auto">
              <a:xfrm>
                <a:off x="422910" y="0"/>
                <a:ext cx="2514600" cy="6858000"/>
                <a:chOff x="0" y="0"/>
                <a:chExt cx="2514600" cy="6858000"/>
              </a:xfrm>
            </p:grpSpPr>
            <p:sp>
              <p:nvSpPr>
                <p:cNvPr id="38" name="Rectangle 80"/>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Rectangle 81"/>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0" name="Rectangle 82"/>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1" name="Group 9"/>
              <p:cNvGrpSpPr>
                <a:grpSpLocks/>
              </p:cNvGrpSpPr>
              <p:nvPr/>
            </p:nvGrpSpPr>
            <p:grpSpPr bwMode="auto">
              <a:xfrm rot="10800000">
                <a:off x="6629400" y="0"/>
                <a:ext cx="2514600" cy="6858000"/>
                <a:chOff x="0" y="0"/>
                <a:chExt cx="2514600" cy="6858000"/>
              </a:xfrm>
            </p:grpSpPr>
            <p:sp>
              <p:nvSpPr>
                <p:cNvPr id="35" name="Rectangle 77"/>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6" name="Rectangle 78"/>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7" name="Rectangle 79"/>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32" name="Rectangle 74"/>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3" name="Rectangle 75"/>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4" name="Rectangle 76"/>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7" name="Freeform 46"/>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8" name="Freeform 47"/>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9" name="Freeform 48"/>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0" name="Freeform 49"/>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1" name="Freeform 50"/>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2" name="Hexagon 51"/>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Hexagon 52"/>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Hexagon 53"/>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Hexagon 54"/>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Hexagon 55"/>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Freeform 58"/>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Hexagon 59"/>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 name="Hexagon 61"/>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 name="Hexagon 62"/>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 name="Hexagon 63"/>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Hexagon 64"/>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Hexagon 65"/>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 name="Hexagon 66"/>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 name="Hexagon 67"/>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 name="Hexagon 68"/>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 name="Freeform 69"/>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 name="Freeform 70"/>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44" name="Rectangle 45"/>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5" name="Rectangle 56"/>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6" name="Rectangle 57"/>
          <p:cNvSpPr/>
          <p:nvPr/>
        </p:nvSpPr>
        <p:spPr>
          <a:xfrm>
            <a:off x="904875" y="601663"/>
            <a:ext cx="3562350" cy="564832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7" name="Rectangle 60"/>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4739833" y="2657434"/>
            <a:ext cx="3304572" cy="1463153"/>
          </a:xfrm>
        </p:spPr>
        <p:txBody>
          <a:bodyPr>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8" name="Date Placeholder 4"/>
          <p:cNvSpPr>
            <a:spLocks noGrp="1"/>
          </p:cNvSpPr>
          <p:nvPr>
            <p:ph type="dt" sz="half" idx="10"/>
          </p:nvPr>
        </p:nvSpPr>
        <p:spPr/>
        <p:txBody>
          <a:bodyPr/>
          <a:lstStyle>
            <a:lvl1pPr>
              <a:defRPr/>
            </a:lvl1pPr>
          </a:lstStyle>
          <a:p>
            <a:pPr>
              <a:defRPr/>
            </a:pPr>
            <a:fld id="{F2BD2352-CA32-4972-975D-4A8F1A1E1B52}" type="datetime1">
              <a:rPr lang="en-US"/>
              <a:pPr>
                <a:defRPr/>
              </a:pPr>
              <a:t>5/20/2015</a:t>
            </a:fld>
            <a:endParaRPr lang="en-US"/>
          </a:p>
        </p:txBody>
      </p:sp>
      <p:sp>
        <p:nvSpPr>
          <p:cNvPr id="49" name="Slide Number Placeholder 6"/>
          <p:cNvSpPr>
            <a:spLocks noGrp="1"/>
          </p:cNvSpPr>
          <p:nvPr>
            <p:ph type="sldNum" sz="quarter" idx="11"/>
          </p:nvPr>
        </p:nvSpPr>
        <p:spPr/>
        <p:txBody>
          <a:bodyPr/>
          <a:lstStyle>
            <a:lvl1pPr>
              <a:defRPr/>
            </a:lvl1pPr>
          </a:lstStyle>
          <a:p>
            <a:pPr>
              <a:defRPr/>
            </a:pPr>
            <a:fld id="{39962385-E41B-41B9-99CB-B8DB5781A395}" type="slidenum">
              <a:rPr lang="en-US"/>
              <a:pPr>
                <a:defRPr/>
              </a:pPr>
              <a:t>‹#›</a:t>
            </a:fld>
            <a:endParaRPr lang="en-US"/>
          </a:p>
        </p:txBody>
      </p:sp>
      <p:sp>
        <p:nvSpPr>
          <p:cNvPr id="50" name="Footer Placeholder 5"/>
          <p:cNvSpPr>
            <a:spLocks noGrp="1"/>
          </p:cNvSpPr>
          <p:nvPr>
            <p:ph type="ftr" sz="quarter" idx="12"/>
          </p:nvPr>
        </p:nvSpPr>
        <p:spPr>
          <a:xfrm>
            <a:off x="4641850" y="5724525"/>
            <a:ext cx="3492500" cy="365125"/>
          </a:xfrm>
        </p:spPr>
        <p:txBody>
          <a:bodyPr>
            <a:normAutofit/>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5" name="Group 43"/>
          <p:cNvGrpSpPr>
            <a:grpSpLocks/>
          </p:cNvGrpSpPr>
          <p:nvPr/>
        </p:nvGrpSpPr>
        <p:grpSpPr bwMode="auto">
          <a:xfrm>
            <a:off x="-382588" y="0"/>
            <a:ext cx="9932988" cy="6858000"/>
            <a:chOff x="-382404" y="0"/>
            <a:chExt cx="9932332" cy="6858000"/>
          </a:xfrm>
        </p:grpSpPr>
        <p:grpSp>
          <p:nvGrpSpPr>
            <p:cNvPr id="6" name="Group 44"/>
            <p:cNvGrpSpPr>
              <a:grpSpLocks/>
            </p:cNvGrpSpPr>
            <p:nvPr/>
          </p:nvGrpSpPr>
          <p:grpSpPr bwMode="auto">
            <a:xfrm>
              <a:off x="0" y="0"/>
              <a:ext cx="9144000" cy="6858000"/>
              <a:chOff x="0" y="0"/>
              <a:chExt cx="9144000" cy="6858000"/>
            </a:xfrm>
          </p:grpSpPr>
          <p:grpSp>
            <p:nvGrpSpPr>
              <p:cNvPr id="29" name="Group 4"/>
              <p:cNvGrpSpPr>
                <a:grpSpLocks/>
              </p:cNvGrpSpPr>
              <p:nvPr/>
            </p:nvGrpSpPr>
            <p:grpSpPr bwMode="auto">
              <a:xfrm>
                <a:off x="0" y="0"/>
                <a:ext cx="2514600" cy="6858000"/>
                <a:chOff x="0" y="0"/>
                <a:chExt cx="2514600" cy="6858000"/>
              </a:xfrm>
            </p:grpSpPr>
            <p:sp>
              <p:nvSpPr>
                <p:cNvPr id="41" name="Rectangle 86"/>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2"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3"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0" name="Group 5"/>
              <p:cNvGrpSpPr>
                <a:grpSpLocks/>
              </p:cNvGrpSpPr>
              <p:nvPr/>
            </p:nvGrpSpPr>
            <p:grpSpPr bwMode="auto">
              <a:xfrm>
                <a:off x="422910" y="0"/>
                <a:ext cx="2514600" cy="6858000"/>
                <a:chOff x="0" y="0"/>
                <a:chExt cx="2514600" cy="6858000"/>
              </a:xfrm>
            </p:grpSpPr>
            <p:sp>
              <p:nvSpPr>
                <p:cNvPr id="38" name="Rectangle 83"/>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Rectangle 84"/>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0" name="Rectangle 85"/>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1" name="Group 9"/>
              <p:cNvGrpSpPr>
                <a:grpSpLocks/>
              </p:cNvGrpSpPr>
              <p:nvPr/>
            </p:nvGrpSpPr>
            <p:grpSpPr bwMode="auto">
              <a:xfrm rot="10800000">
                <a:off x="6629400" y="0"/>
                <a:ext cx="2514600" cy="6858000"/>
                <a:chOff x="0" y="0"/>
                <a:chExt cx="2514600" cy="6858000"/>
              </a:xfrm>
            </p:grpSpPr>
            <p:sp>
              <p:nvSpPr>
                <p:cNvPr id="35" name="Rectangle 80"/>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6" name="Rectangle 81"/>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7" name="Rectangle 82"/>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32" name="Rectangle 77"/>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3" name="Rectangle 78"/>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4" name="Rectangle 79"/>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7" name="Freeform 45"/>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8" name="Freeform 46"/>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9" name="Freeform 47"/>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0" name="Freeform 48"/>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1" name="Freeform 49"/>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2" name="Hexagon 50"/>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Hexagon 51"/>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Hexagon 59"/>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Hexagon 60"/>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Hexagon 61"/>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Freeform 62"/>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Hexagon 63"/>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 name="Hexagon 64"/>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 name="Hexagon 65"/>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 name="Hexagon 66"/>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Hexagon 67"/>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Hexagon 68"/>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 name="Hexagon 69"/>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 name="Hexagon 70"/>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 name="Hexagon 71"/>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 name="Freeform 72"/>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 name="Freeform 73"/>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44" name="Rectangle 93"/>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5" name="Rectangle 100"/>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6" name="Rectangle 101"/>
          <p:cNvSpPr/>
          <p:nvPr/>
        </p:nvSpPr>
        <p:spPr>
          <a:xfrm>
            <a:off x="904875" y="601663"/>
            <a:ext cx="3562350" cy="564832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7" name="Rectangle 104"/>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734424" y="2660904"/>
            <a:ext cx="3300984" cy="1463040"/>
          </a:xfrm>
        </p:spPr>
        <p:txBody>
          <a:bodyPr>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rtlCol="0">
            <a:normAutofit/>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8" name="Date Placeholder 4"/>
          <p:cNvSpPr>
            <a:spLocks noGrp="1"/>
          </p:cNvSpPr>
          <p:nvPr>
            <p:ph type="dt" sz="half" idx="10"/>
          </p:nvPr>
        </p:nvSpPr>
        <p:spPr/>
        <p:txBody>
          <a:bodyPr/>
          <a:lstStyle>
            <a:lvl1pPr>
              <a:defRPr/>
            </a:lvl1pPr>
          </a:lstStyle>
          <a:p>
            <a:pPr>
              <a:defRPr/>
            </a:pPr>
            <a:fld id="{C83814A1-8852-4D27-ABB9-CFAC41BB6D0F}" type="datetime1">
              <a:rPr lang="en-US"/>
              <a:pPr>
                <a:defRPr/>
              </a:pPr>
              <a:t>5/20/2015</a:t>
            </a:fld>
            <a:endParaRPr lang="en-US"/>
          </a:p>
        </p:txBody>
      </p:sp>
      <p:sp>
        <p:nvSpPr>
          <p:cNvPr id="49" name="Footer Placeholder 5"/>
          <p:cNvSpPr>
            <a:spLocks noGrp="1"/>
          </p:cNvSpPr>
          <p:nvPr>
            <p:ph type="ftr" sz="quarter" idx="11"/>
          </p:nvPr>
        </p:nvSpPr>
        <p:spPr>
          <a:xfrm>
            <a:off x="4641850" y="5724525"/>
            <a:ext cx="3492500" cy="365125"/>
          </a:xfrm>
        </p:spPr>
        <p:txBody>
          <a:bodyPr>
            <a:normAutofit/>
          </a:bodyPr>
          <a:lstStyle>
            <a:lvl1pPr>
              <a:defRPr/>
            </a:lvl1pPr>
          </a:lstStyle>
          <a:p>
            <a:pPr>
              <a:defRPr/>
            </a:pPr>
            <a:endParaRPr lang="en-US"/>
          </a:p>
        </p:txBody>
      </p:sp>
      <p:sp>
        <p:nvSpPr>
          <p:cNvPr id="50" name="Slide Number Placeholder 6"/>
          <p:cNvSpPr>
            <a:spLocks noGrp="1"/>
          </p:cNvSpPr>
          <p:nvPr>
            <p:ph type="sldNum" sz="quarter" idx="12"/>
          </p:nvPr>
        </p:nvSpPr>
        <p:spPr/>
        <p:txBody>
          <a:bodyPr/>
          <a:lstStyle>
            <a:lvl1pPr>
              <a:defRPr/>
            </a:lvl1pPr>
          </a:lstStyle>
          <a:p>
            <a:pPr>
              <a:defRPr/>
            </a:pPr>
            <a:fld id="{DFAAED92-C75B-427E-8157-AFC1E56DA7A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026" name="Group 41"/>
          <p:cNvGrpSpPr>
            <a:grpSpLocks/>
          </p:cNvGrpSpPr>
          <p:nvPr/>
        </p:nvGrpSpPr>
        <p:grpSpPr bwMode="auto">
          <a:xfrm>
            <a:off x="-304800" y="0"/>
            <a:ext cx="9932988" cy="6858000"/>
            <a:chOff x="-382404" y="0"/>
            <a:chExt cx="9932332" cy="6858000"/>
          </a:xfrm>
        </p:grpSpPr>
        <p:grpSp>
          <p:nvGrpSpPr>
            <p:cNvPr id="1035" name="Group 44"/>
            <p:cNvGrpSpPr>
              <a:grpSpLocks/>
            </p:cNvGrpSpPr>
            <p:nvPr/>
          </p:nvGrpSpPr>
          <p:grpSpPr bwMode="auto">
            <a:xfrm>
              <a:off x="0" y="0"/>
              <a:ext cx="9144000" cy="6858000"/>
              <a:chOff x="0" y="0"/>
              <a:chExt cx="9144000" cy="6858000"/>
            </a:xfrm>
          </p:grpSpPr>
          <p:grpSp>
            <p:nvGrpSpPr>
              <p:cNvPr id="1058" name="Group 4"/>
              <p:cNvGrpSpPr>
                <a:grpSpLocks/>
              </p:cNvGrpSpPr>
              <p:nvPr/>
            </p:nvGrpSpPr>
            <p:grpSpPr bwMode="auto">
              <a:xfrm>
                <a:off x="0" y="0"/>
                <a:ext cx="2514600" cy="6858000"/>
                <a:chOff x="0" y="0"/>
                <a:chExt cx="2514600" cy="6858000"/>
              </a:xfrm>
            </p:grpSpPr>
            <p:sp>
              <p:nvSpPr>
                <p:cNvPr id="113" name="Rectangle 112"/>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4"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5"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1059" name="Group 5"/>
              <p:cNvGrpSpPr>
                <a:grpSpLocks/>
              </p:cNvGrpSpPr>
              <p:nvPr/>
            </p:nvGrpSpPr>
            <p:grpSpPr bwMode="auto">
              <a:xfrm>
                <a:off x="422910" y="0"/>
                <a:ext cx="2514600" cy="6858000"/>
                <a:chOff x="0" y="0"/>
                <a:chExt cx="2514600" cy="6858000"/>
              </a:xfrm>
            </p:grpSpPr>
            <p:sp>
              <p:nvSpPr>
                <p:cNvPr id="110" name="Rectangle 109"/>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1" name="Rectangle 110"/>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2" name="Rectangle 111"/>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1060" name="Group 9"/>
              <p:cNvGrpSpPr>
                <a:grpSpLocks/>
              </p:cNvGrpSpPr>
              <p:nvPr/>
            </p:nvGrpSpPr>
            <p:grpSpPr bwMode="auto">
              <a:xfrm rot="10800000">
                <a:off x="6629400" y="0"/>
                <a:ext cx="2514600" cy="6858000"/>
                <a:chOff x="0" y="0"/>
                <a:chExt cx="2514600" cy="6858000"/>
              </a:xfrm>
            </p:grpSpPr>
            <p:sp>
              <p:nvSpPr>
                <p:cNvPr id="107" name="Rectangle 106"/>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8" name="Rectangle 107"/>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9" name="Rectangle 108"/>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104" name="Rectangle 103"/>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5" name="Rectangle 104"/>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6" name="Rectangle 105"/>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44" name="Freeform 43"/>
            <p:cNvSpPr/>
            <p:nvPr/>
          </p:nvSpPr>
          <p:spPr>
            <a:xfrm>
              <a:off x="-12540" y="5035550"/>
              <a:ext cx="9144983"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45" name="Freeform 44"/>
            <p:cNvSpPr/>
            <p:nvPr/>
          </p:nvSpPr>
          <p:spPr>
            <a:xfrm>
              <a:off x="-12540" y="3467100"/>
              <a:ext cx="9144983"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46" name="Freeform 45"/>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47" name="Freeform 46"/>
            <p:cNvSpPr/>
            <p:nvPr/>
          </p:nvSpPr>
          <p:spPr>
            <a:xfrm>
              <a:off x="-12540" y="5284788"/>
              <a:ext cx="9144983"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49" name="Freeform 48"/>
            <p:cNvSpPr/>
            <p:nvPr/>
          </p:nvSpPr>
          <p:spPr>
            <a:xfrm>
              <a:off x="2136793" y="5132388"/>
              <a:ext cx="6982951"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50" name="Hexagon 49"/>
            <p:cNvSpPr/>
            <p:nvPr/>
          </p:nvSpPr>
          <p:spPr>
            <a:xfrm rot="1800000">
              <a:off x="2995573" y="2859088"/>
              <a:ext cx="1601682"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1" name="Hexagon 50"/>
            <p:cNvSpPr/>
            <p:nvPr/>
          </p:nvSpPr>
          <p:spPr>
            <a:xfrm rot="1800000">
              <a:off x="3719425" y="412591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2" name="Hexagon 51"/>
            <p:cNvSpPr/>
            <p:nvPr/>
          </p:nvSpPr>
          <p:spPr>
            <a:xfrm rot="1800000">
              <a:off x="3728949" y="1592263"/>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3" name="Hexagon 52"/>
            <p:cNvSpPr/>
            <p:nvPr/>
          </p:nvSpPr>
          <p:spPr>
            <a:xfrm rot="1800000">
              <a:off x="2976524" y="325438"/>
              <a:ext cx="1601682"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4" name="Hexagon 53"/>
            <p:cNvSpPr/>
            <p:nvPr/>
          </p:nvSpPr>
          <p:spPr>
            <a:xfrm rot="1800000">
              <a:off x="4462326" y="5383213"/>
              <a:ext cx="1601682"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5" name="Freeform 54"/>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6" name="Hexagon 55"/>
            <p:cNvSpPr/>
            <p:nvPr/>
          </p:nvSpPr>
          <p:spPr>
            <a:xfrm rot="1800000">
              <a:off x="23969" y="540226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7" name="Hexagon 56"/>
            <p:cNvSpPr/>
            <p:nvPr/>
          </p:nvSpPr>
          <p:spPr>
            <a:xfrm rot="1800000">
              <a:off x="52542" y="2849563"/>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8" name="Hexagon 57"/>
            <p:cNvSpPr/>
            <p:nvPr/>
          </p:nvSpPr>
          <p:spPr>
            <a:xfrm rot="1800000">
              <a:off x="776394" y="412591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9" name="Hexagon 58"/>
            <p:cNvSpPr/>
            <p:nvPr/>
          </p:nvSpPr>
          <p:spPr>
            <a:xfrm rot="1800000">
              <a:off x="1509771" y="5411788"/>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0" name="Hexagon 59"/>
            <p:cNvSpPr/>
            <p:nvPr/>
          </p:nvSpPr>
          <p:spPr>
            <a:xfrm rot="1800000">
              <a:off x="1528820" y="2859088"/>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5" name="Hexagon 94"/>
            <p:cNvSpPr/>
            <p:nvPr/>
          </p:nvSpPr>
          <p:spPr>
            <a:xfrm rot="1800000">
              <a:off x="795443" y="1563688"/>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6" name="Hexagon 95"/>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7" name="Hexagon 96"/>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8" name="Hexagon 97"/>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9" name="Freeform 98"/>
            <p:cNvSpPr/>
            <p:nvPr/>
          </p:nvSpPr>
          <p:spPr>
            <a:xfrm rot="1800000">
              <a:off x="8306997" y="4056063"/>
              <a:ext cx="1242931"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0" name="Freeform 99"/>
            <p:cNvSpPr/>
            <p:nvPr/>
          </p:nvSpPr>
          <p:spPr>
            <a:xfrm rot="1800000">
              <a:off x="8306997"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66" name="Rectangle 65"/>
          <p:cNvSpPr/>
          <p:nvPr/>
        </p:nvSpPr>
        <p:spPr>
          <a:xfrm>
            <a:off x="457200" y="333375"/>
            <a:ext cx="8229600" cy="6186488"/>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0" name="Rectangle 69"/>
          <p:cNvSpPr/>
          <p:nvPr/>
        </p:nvSpPr>
        <p:spPr>
          <a:xfrm>
            <a:off x="4560888" y="-22225"/>
            <a:ext cx="3679825" cy="700088"/>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1" name="Rectangle 70"/>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30" name="Title Placeholder 1"/>
          <p:cNvSpPr>
            <a:spLocks noGrp="1"/>
          </p:cNvSpPr>
          <p:nvPr>
            <p:ph type="title"/>
          </p:nvPr>
        </p:nvSpPr>
        <p:spPr bwMode="auto">
          <a:xfrm>
            <a:off x="1042988" y="1027113"/>
            <a:ext cx="7024687"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1" name="Text Placeholder 2"/>
          <p:cNvSpPr>
            <a:spLocks noGrp="1"/>
          </p:cNvSpPr>
          <p:nvPr>
            <p:ph type="body" idx="1"/>
          </p:nvPr>
        </p:nvSpPr>
        <p:spPr bwMode="auto">
          <a:xfrm>
            <a:off x="1042988" y="2324100"/>
            <a:ext cx="6777037" cy="35083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5997575" y="223838"/>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rgbClr val="FEFEFE"/>
                </a:solidFill>
                <a:latin typeface="+mn-lt"/>
              </a:defRPr>
            </a:lvl1pPr>
          </a:lstStyle>
          <a:p>
            <a:pPr>
              <a:defRPr/>
            </a:pPr>
            <a:fld id="{229C38D2-3A00-45C8-A504-1513756ECE61}" type="datetime1">
              <a:rPr lang="en-US"/>
              <a:pPr>
                <a:defRPr/>
              </a:pPr>
              <a:t>5/20/2015</a:t>
            </a:fld>
            <a:endParaRPr lang="en-US"/>
          </a:p>
        </p:txBody>
      </p:sp>
      <p:sp>
        <p:nvSpPr>
          <p:cNvPr id="5" name="Footer Placeholder 4"/>
          <p:cNvSpPr>
            <a:spLocks noGrp="1"/>
          </p:cNvSpPr>
          <p:nvPr>
            <p:ph type="ftr" sz="quarter" idx="3"/>
          </p:nvPr>
        </p:nvSpPr>
        <p:spPr>
          <a:xfrm>
            <a:off x="4641850" y="5851525"/>
            <a:ext cx="3502025" cy="365125"/>
          </a:xfrm>
          <a:prstGeom prst="rect">
            <a:avLst/>
          </a:prstGeom>
        </p:spPr>
        <p:txBody>
          <a:bodyPr vert="horz" lIns="91440" tIns="45720" rIns="91440" bIns="45720" rtlCol="0" anchor="ctr"/>
          <a:lstStyle>
            <a:lvl1pPr algn="r" fontAlgn="auto">
              <a:spcBef>
                <a:spcPts val="0"/>
              </a:spcBef>
              <a:spcAft>
                <a:spcPts val="0"/>
              </a:spcAft>
              <a:defRPr sz="1200">
                <a:solidFill>
                  <a:schemeClr val="accent1"/>
                </a:solidFill>
                <a:latin typeface="+mn-lt"/>
              </a:defRPr>
            </a:lvl1pPr>
          </a:lstStyle>
          <a:p>
            <a:pPr>
              <a:defRPr/>
            </a:pPr>
            <a:endParaRPr lang="en-US"/>
          </a:p>
        </p:txBody>
      </p:sp>
      <p:sp>
        <p:nvSpPr>
          <p:cNvPr id="6" name="Slide Number Placeholder 5"/>
          <p:cNvSpPr>
            <a:spLocks noGrp="1"/>
          </p:cNvSpPr>
          <p:nvPr>
            <p:ph type="sldNum" sz="quarter" idx="4"/>
          </p:nvPr>
        </p:nvSpPr>
        <p:spPr>
          <a:xfrm>
            <a:off x="4649788" y="223838"/>
            <a:ext cx="1331912"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FEFEFE"/>
                </a:solidFill>
                <a:latin typeface="+mn-lt"/>
              </a:defRPr>
            </a:lvl1pPr>
          </a:lstStyle>
          <a:p>
            <a:pPr>
              <a:defRPr/>
            </a:pPr>
            <a:fld id="{3AB5FDD6-C628-4377-93E0-77CD1FCADD4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0" r:id="rId3"/>
    <p:sldLayoutId id="2147483669" r:id="rId4"/>
    <p:sldLayoutId id="2147483668" r:id="rId5"/>
    <p:sldLayoutId id="2147483667" r:id="rId6"/>
    <p:sldLayoutId id="2147483666" r:id="rId7"/>
    <p:sldLayoutId id="2147483673" r:id="rId8"/>
    <p:sldLayoutId id="2147483674" r:id="rId9"/>
    <p:sldLayoutId id="2147483665" r:id="rId10"/>
    <p:sldLayoutId id="2147483664" r:id="rId11"/>
  </p:sldLayoutIdLst>
  <p:hf hdr="0" ftr="0" dt="0"/>
  <p:txStyles>
    <p:titleStyle>
      <a:lvl1pPr algn="l" rtl="0" fontAlgn="base">
        <a:spcBef>
          <a:spcPct val="0"/>
        </a:spcBef>
        <a:spcAft>
          <a:spcPct val="0"/>
        </a:spcAft>
        <a:defRPr sz="4000" kern="1200">
          <a:solidFill>
            <a:schemeClr val="accent1"/>
          </a:solidFill>
          <a:latin typeface="+mj-lt"/>
          <a:ea typeface="+mj-ea"/>
          <a:cs typeface="+mj-cs"/>
        </a:defRPr>
      </a:lvl1pPr>
      <a:lvl2pPr algn="l" rtl="0" fontAlgn="base">
        <a:spcBef>
          <a:spcPct val="0"/>
        </a:spcBef>
        <a:spcAft>
          <a:spcPct val="0"/>
        </a:spcAft>
        <a:defRPr sz="4000">
          <a:solidFill>
            <a:schemeClr val="accent1"/>
          </a:solidFill>
          <a:latin typeface="Century Gothic" pitchFamily="34" charset="0"/>
        </a:defRPr>
      </a:lvl2pPr>
      <a:lvl3pPr algn="l" rtl="0" fontAlgn="base">
        <a:spcBef>
          <a:spcPct val="0"/>
        </a:spcBef>
        <a:spcAft>
          <a:spcPct val="0"/>
        </a:spcAft>
        <a:defRPr sz="4000">
          <a:solidFill>
            <a:schemeClr val="accent1"/>
          </a:solidFill>
          <a:latin typeface="Century Gothic" pitchFamily="34" charset="0"/>
        </a:defRPr>
      </a:lvl3pPr>
      <a:lvl4pPr algn="l" rtl="0" fontAlgn="base">
        <a:spcBef>
          <a:spcPct val="0"/>
        </a:spcBef>
        <a:spcAft>
          <a:spcPct val="0"/>
        </a:spcAft>
        <a:defRPr sz="4000">
          <a:solidFill>
            <a:schemeClr val="accent1"/>
          </a:solidFill>
          <a:latin typeface="Century Gothic" pitchFamily="34" charset="0"/>
        </a:defRPr>
      </a:lvl4pPr>
      <a:lvl5pPr algn="l" rtl="0" fontAlgn="base">
        <a:spcBef>
          <a:spcPct val="0"/>
        </a:spcBef>
        <a:spcAft>
          <a:spcPct val="0"/>
        </a:spcAft>
        <a:defRPr sz="4000">
          <a:solidFill>
            <a:schemeClr val="accent1"/>
          </a:solidFill>
          <a:latin typeface="Century Gothic"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3050" algn="l" rtl="0" fontAlgn="base">
        <a:spcBef>
          <a:spcPct val="20000"/>
        </a:spcBef>
        <a:spcAft>
          <a:spcPct val="0"/>
        </a:spcAft>
        <a:buClr>
          <a:schemeClr val="accent1"/>
        </a:buClr>
        <a:buSzPct val="76000"/>
        <a:buFont typeface="Wingdings 2" pitchFamily="18" charset="2"/>
        <a:buChar char=""/>
        <a:defRPr sz="2400" kern="1200">
          <a:solidFill>
            <a:schemeClr val="tx2"/>
          </a:solidFill>
          <a:latin typeface="+mn-lt"/>
          <a:ea typeface="+mn-ea"/>
          <a:cs typeface="+mn-cs"/>
        </a:defRPr>
      </a:lvl1pPr>
      <a:lvl2pPr marL="639763" indent="-273050" algn="l" rtl="0" fontAlgn="base">
        <a:spcBef>
          <a:spcPct val="20000"/>
        </a:spcBef>
        <a:spcAft>
          <a:spcPct val="0"/>
        </a:spcAft>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rtl="0" fontAlgn="base">
        <a:spcBef>
          <a:spcPct val="20000"/>
        </a:spcBef>
        <a:spcAft>
          <a:spcPct val="0"/>
        </a:spcAft>
        <a:buClr>
          <a:schemeClr val="accent1"/>
        </a:buClr>
        <a:buSzPct val="76000"/>
        <a:buFont typeface="Wingdings 2" pitchFamily="18" charset="2"/>
        <a:buChar char=""/>
        <a:defRPr sz="2000" kern="1200">
          <a:solidFill>
            <a:schemeClr val="tx2"/>
          </a:solidFill>
          <a:latin typeface="+mn-lt"/>
          <a:ea typeface="+mn-ea"/>
          <a:cs typeface="+mn-cs"/>
        </a:defRPr>
      </a:lvl3pPr>
      <a:lvl4pPr marL="1123950" indent="-228600" algn="l" rtl="0" fontAlgn="base">
        <a:spcBef>
          <a:spcPct val="20000"/>
        </a:spcBef>
        <a:spcAft>
          <a:spcPct val="0"/>
        </a:spcAft>
        <a:buClr>
          <a:schemeClr val="accent1"/>
        </a:buClr>
        <a:buSzPct val="76000"/>
        <a:buFont typeface="Wingdings 2" pitchFamily="18" charset="2"/>
        <a:buChar char=""/>
        <a:defRPr kern="1200">
          <a:solidFill>
            <a:schemeClr val="tx2"/>
          </a:solidFill>
          <a:latin typeface="+mn-lt"/>
          <a:ea typeface="+mn-ea"/>
          <a:cs typeface="+mn-cs"/>
        </a:defRPr>
      </a:lvl4pPr>
      <a:lvl5pPr marL="1325563" indent="-228600" algn="l" rtl="0" fontAlgn="base">
        <a:spcBef>
          <a:spcPct val="20000"/>
        </a:spcBef>
        <a:spcAft>
          <a:spcPct val="0"/>
        </a:spcAft>
        <a:buClr>
          <a:schemeClr val="accent1"/>
        </a:buClr>
        <a:buSzPct val="76000"/>
        <a:buFont typeface="Wingdings 2" pitchFamily="18" charset="2"/>
        <a:buChar char=""/>
        <a:defRPr sz="1600" kern="120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pent.ca.gov/dsk/bipmanual.html"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u27OKWfLh6Y"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33925" y="2708275"/>
            <a:ext cx="3313113" cy="1701800"/>
          </a:xfrm>
        </p:spPr>
        <p:txBody>
          <a:bodyPr rtlCol="0">
            <a:normAutofit fontScale="90000"/>
          </a:bodyPr>
          <a:lstStyle/>
          <a:p>
            <a:pPr fontAlgn="auto">
              <a:spcAft>
                <a:spcPts val="0"/>
              </a:spcAft>
              <a:defRPr/>
            </a:pPr>
            <a:r>
              <a:rPr lang="en-US" dirty="0" smtClean="0"/>
              <a:t>Positive Behavior Supports &amp; Classroom Management</a:t>
            </a:r>
            <a:endParaRPr lang="en-US" dirty="0"/>
          </a:p>
        </p:txBody>
      </p:sp>
      <p:sp>
        <p:nvSpPr>
          <p:cNvPr id="3" name="Subtitle 2"/>
          <p:cNvSpPr>
            <a:spLocks noGrp="1"/>
          </p:cNvSpPr>
          <p:nvPr>
            <p:ph type="subTitle" idx="1"/>
          </p:nvPr>
        </p:nvSpPr>
        <p:spPr>
          <a:xfrm>
            <a:off x="4733925" y="4421188"/>
            <a:ext cx="3309938" cy="1260475"/>
          </a:xfrm>
        </p:spPr>
        <p:txBody>
          <a:bodyPr/>
          <a:lstStyle/>
          <a:p>
            <a:pPr>
              <a:lnSpc>
                <a:spcPct val="80000"/>
              </a:lnSpc>
            </a:pPr>
            <a:r>
              <a:rPr lang="en-US" sz="1400" dirty="0" smtClean="0"/>
              <a:t>Jeremy Fowler – Behavior Specialist</a:t>
            </a:r>
          </a:p>
          <a:p>
            <a:pPr>
              <a:lnSpc>
                <a:spcPct val="80000"/>
              </a:lnSpc>
            </a:pPr>
            <a:r>
              <a:rPr lang="en-US" sz="1400" dirty="0" smtClean="0"/>
              <a:t>Jennifer Alexis – Behavior Specialist </a:t>
            </a:r>
          </a:p>
          <a:p>
            <a:pPr>
              <a:lnSpc>
                <a:spcPct val="80000"/>
              </a:lnSpc>
            </a:pPr>
            <a:r>
              <a:rPr lang="en-US" sz="1400" dirty="0" smtClean="0"/>
              <a:t>Sissy Keck - SDC Teacher</a:t>
            </a:r>
          </a:p>
          <a:p>
            <a:pPr>
              <a:lnSpc>
                <a:spcPct val="80000"/>
              </a:lnSpc>
            </a:pPr>
            <a:r>
              <a:rPr lang="en-US" sz="1400" dirty="0" smtClean="0"/>
              <a:t>&amp;</a:t>
            </a:r>
          </a:p>
          <a:p>
            <a:pPr>
              <a:lnSpc>
                <a:spcPct val="80000"/>
              </a:lnSpc>
            </a:pPr>
            <a:r>
              <a:rPr lang="en-US" sz="1400" dirty="0" smtClean="0"/>
              <a:t>Derek Wickliff - Administrator</a:t>
            </a:r>
          </a:p>
        </p:txBody>
      </p:sp>
      <p:sp>
        <p:nvSpPr>
          <p:cNvPr id="15363"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8E11476-89FF-4767-BF9F-4DFE41186FDF}" type="slidenum">
              <a:rPr lang="en-US"/>
              <a:pPr fontAlgn="base">
                <a:spcBef>
                  <a:spcPct val="0"/>
                </a:spcBef>
                <a:spcAft>
                  <a:spcPct val="0"/>
                </a:spcAft>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Top three Ways to Increase Student Involvement</a:t>
            </a:r>
            <a:endParaRPr lang="en-US" dirty="0"/>
          </a:p>
        </p:txBody>
      </p:sp>
      <p:sp>
        <p:nvSpPr>
          <p:cNvPr id="3" name="Content Placeholder 2"/>
          <p:cNvSpPr>
            <a:spLocks noGrp="1"/>
          </p:cNvSpPr>
          <p:nvPr>
            <p:ph idx="1"/>
          </p:nvPr>
        </p:nvSpPr>
        <p:spPr/>
        <p:txBody>
          <a:bodyPr rtlCol="0">
            <a:normAutofit fontScale="77500" lnSpcReduction="20000"/>
          </a:bodyPr>
          <a:lstStyle/>
          <a:p>
            <a:pPr indent="-274320" fontAlgn="auto">
              <a:spcAft>
                <a:spcPts val="0"/>
              </a:spcAft>
              <a:defRPr/>
            </a:pPr>
            <a:r>
              <a:rPr lang="en-US" dirty="0" smtClean="0"/>
              <a:t>Personalize lesson content to make material meaningful to the student.</a:t>
            </a:r>
          </a:p>
          <a:p>
            <a:pPr indent="-274320" fontAlgn="auto">
              <a:spcAft>
                <a:spcPts val="0"/>
              </a:spcAft>
              <a:defRPr/>
            </a:pPr>
            <a:r>
              <a:rPr lang="en-US" dirty="0" smtClean="0"/>
              <a:t>Support students to gain success and produce results in getting things done.  It is important for students to complete tasks and be rewarded for that.  Students have a need to feel success.  Don’t end with failure.  When students are successful, they are more likely to return to the instructional setting.</a:t>
            </a:r>
            <a:endParaRPr lang="en-US" dirty="0"/>
          </a:p>
          <a:p>
            <a:pPr indent="-274320" fontAlgn="auto">
              <a:spcAft>
                <a:spcPts val="0"/>
              </a:spcAft>
              <a:defRPr/>
            </a:pPr>
            <a:r>
              <a:rPr lang="en-US" dirty="0" smtClean="0"/>
              <a:t>  Structure your work station, small group, etc., so that work and success can take place.  Create a sense of security where students can work to produce results by making yourself and your environment predictable.   </a:t>
            </a:r>
            <a:endParaRPr lang="en-US" dirty="0"/>
          </a:p>
        </p:txBody>
      </p:sp>
      <p:sp>
        <p:nvSpPr>
          <p:cNvPr id="22531"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B0F1D8D-0093-4296-B863-134CC99B0D54}" type="slidenum">
              <a:rPr lang="en-US"/>
              <a:pPr fontAlgn="base">
                <a:spcBef>
                  <a:spcPct val="0"/>
                </a:spcBef>
                <a:spcAft>
                  <a:spcPct val="0"/>
                </a:spcAft>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US" dirty="0" smtClean="0"/>
              <a:t>POP QUIZ!!!</a:t>
            </a:r>
          </a:p>
        </p:txBody>
      </p:sp>
      <p:sp>
        <p:nvSpPr>
          <p:cNvPr id="24578" name="Content Placeholder 2"/>
          <p:cNvSpPr>
            <a:spLocks noGrp="1"/>
          </p:cNvSpPr>
          <p:nvPr>
            <p:ph idx="1"/>
          </p:nvPr>
        </p:nvSpPr>
        <p:spPr/>
        <p:txBody>
          <a:bodyPr/>
          <a:lstStyle/>
          <a:p>
            <a:pPr marL="68263" indent="0">
              <a:buFont typeface="Wingdings 2" pitchFamily="18" charset="2"/>
              <a:buNone/>
            </a:pPr>
            <a:r>
              <a:rPr lang="en-US" dirty="0" smtClean="0"/>
              <a:t>Of the four kinds of time, only ________   _________ time has a direct correlation with achievement.</a:t>
            </a:r>
          </a:p>
          <a:p>
            <a:pPr marL="68263" indent="0">
              <a:buFont typeface="Wingdings 2" pitchFamily="18" charset="2"/>
              <a:buNone/>
            </a:pPr>
            <a:endParaRPr lang="en-US" dirty="0" smtClean="0"/>
          </a:p>
        </p:txBody>
      </p:sp>
      <p:sp>
        <p:nvSpPr>
          <p:cNvPr id="24579"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E869C7D-29B5-44E3-B35F-A7166DAF1495}" type="slidenum">
              <a:rPr lang="en-US"/>
              <a:pPr fontAlgn="base">
                <a:spcBef>
                  <a:spcPct val="0"/>
                </a:spcBef>
                <a:spcAft>
                  <a:spcPct val="0"/>
                </a:spcAft>
              </a:pPr>
              <a:t>11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7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US" smtClean="0"/>
              <a:t>Clear Student Expectations</a:t>
            </a:r>
          </a:p>
        </p:txBody>
      </p:sp>
      <p:sp>
        <p:nvSpPr>
          <p:cNvPr id="3" name="Content Placeholder 2"/>
          <p:cNvSpPr>
            <a:spLocks noGrp="1"/>
          </p:cNvSpPr>
          <p:nvPr>
            <p:ph idx="1"/>
          </p:nvPr>
        </p:nvSpPr>
        <p:spPr/>
        <p:txBody>
          <a:bodyPr rtlCol="0">
            <a:normAutofit fontScale="70000" lnSpcReduction="20000"/>
          </a:bodyPr>
          <a:lstStyle/>
          <a:p>
            <a:pPr indent="-274320" fontAlgn="auto">
              <a:spcAft>
                <a:spcPts val="0"/>
              </a:spcAft>
              <a:defRPr/>
            </a:pPr>
            <a:r>
              <a:rPr lang="en-US" dirty="0" smtClean="0"/>
              <a:t>Objectives are what you want a student to accomplish, learn, comprehend, or master.</a:t>
            </a:r>
          </a:p>
          <a:p>
            <a:pPr indent="-274320" fontAlgn="auto">
              <a:spcAft>
                <a:spcPts val="0"/>
              </a:spcAft>
              <a:defRPr/>
            </a:pPr>
            <a:r>
              <a:rPr lang="en-US" dirty="0" smtClean="0"/>
              <a:t>Objectives accomplish two things: 1. </a:t>
            </a:r>
            <a:r>
              <a:rPr lang="en-US" b="1" dirty="0" smtClean="0"/>
              <a:t>Assign</a:t>
            </a:r>
            <a:r>
              <a:rPr lang="en-US" dirty="0" smtClean="0"/>
              <a:t> –give direction/tell the students what is to be learned/mastered in a task; 2. </a:t>
            </a:r>
            <a:r>
              <a:rPr lang="en-US" b="1" dirty="0" smtClean="0"/>
              <a:t>Assess</a:t>
            </a:r>
            <a:r>
              <a:rPr lang="en-US" dirty="0" smtClean="0"/>
              <a:t> – tell the teacher if additional practice is needed to master an objective.</a:t>
            </a:r>
          </a:p>
          <a:p>
            <a:pPr indent="-274320" fontAlgn="auto">
              <a:spcAft>
                <a:spcPts val="0"/>
              </a:spcAft>
              <a:defRPr/>
            </a:pPr>
            <a:r>
              <a:rPr lang="en-US" dirty="0" smtClean="0"/>
              <a:t>The students must know </a:t>
            </a:r>
            <a:r>
              <a:rPr lang="en-US" i="1" dirty="0" smtClean="0"/>
              <a:t>before</a:t>
            </a:r>
            <a:r>
              <a:rPr lang="en-US" dirty="0" smtClean="0"/>
              <a:t> a lesson, assignment, or activity begins what they are responsible for learning.</a:t>
            </a:r>
          </a:p>
          <a:p>
            <a:pPr indent="-274320" fontAlgn="auto">
              <a:spcAft>
                <a:spcPts val="0"/>
              </a:spcAft>
              <a:defRPr/>
            </a:pPr>
            <a:r>
              <a:rPr lang="en-US" dirty="0"/>
              <a:t>You must continually look at objectives to ensure goals and objectives align and students are on course.  </a:t>
            </a:r>
            <a:endParaRPr lang="en-US" dirty="0" smtClean="0"/>
          </a:p>
          <a:p>
            <a:pPr indent="-274320" fontAlgn="auto">
              <a:spcAft>
                <a:spcPts val="0"/>
              </a:spcAft>
              <a:defRPr/>
            </a:pPr>
            <a:r>
              <a:rPr lang="en-US" b="1" dirty="0" smtClean="0"/>
              <a:t>Direct Instruction </a:t>
            </a:r>
            <a:r>
              <a:rPr lang="en-US" dirty="0" smtClean="0"/>
              <a:t>is key.  When teachers explain </a:t>
            </a:r>
            <a:r>
              <a:rPr lang="en-US" i="1" dirty="0" smtClean="0"/>
              <a:t>exactly </a:t>
            </a:r>
            <a:r>
              <a:rPr lang="en-US" dirty="0" smtClean="0"/>
              <a:t>what students are expected to learn and demonstrate the steps needed to accomplish a particular task, </a:t>
            </a:r>
            <a:r>
              <a:rPr lang="en-US" b="1" dirty="0" smtClean="0"/>
              <a:t>students learn more</a:t>
            </a:r>
            <a:r>
              <a:rPr lang="en-US" dirty="0" smtClean="0"/>
              <a:t>.</a:t>
            </a:r>
            <a:endParaRPr lang="en-US" i="1" dirty="0" smtClean="0"/>
          </a:p>
        </p:txBody>
      </p:sp>
      <p:sp>
        <p:nvSpPr>
          <p:cNvPr id="25603"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6413C94-DF47-4406-8D87-F64DEC69F358}" type="slidenum">
              <a:rPr lang="en-US"/>
              <a:pPr fontAlgn="base">
                <a:spcBef>
                  <a:spcPct val="0"/>
                </a:spcBef>
                <a:spcAft>
                  <a:spcPct val="0"/>
                </a:spcAft>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Top Three Ways To Give Clear Expectations</a:t>
            </a:r>
            <a:endParaRPr lang="en-US" dirty="0"/>
          </a:p>
        </p:txBody>
      </p:sp>
      <p:sp>
        <p:nvSpPr>
          <p:cNvPr id="26626" name="Content Placeholder 2"/>
          <p:cNvSpPr>
            <a:spLocks noGrp="1"/>
          </p:cNvSpPr>
          <p:nvPr>
            <p:ph idx="1"/>
          </p:nvPr>
        </p:nvSpPr>
        <p:spPr/>
        <p:txBody>
          <a:bodyPr/>
          <a:lstStyle/>
          <a:p>
            <a:r>
              <a:rPr lang="en-US" smtClean="0"/>
              <a:t> Tell your students what they will be doing and why and demonstrate necessary steps.</a:t>
            </a:r>
          </a:p>
          <a:p>
            <a:r>
              <a:rPr lang="en-US" smtClean="0"/>
              <a:t>Tie your lesson to a meaningful goal for your students</a:t>
            </a:r>
          </a:p>
          <a:p>
            <a:r>
              <a:rPr lang="en-US" smtClean="0"/>
              <a:t>“Check off” with the student during the lesson when they have accomplished the lesson objectives</a:t>
            </a:r>
          </a:p>
          <a:p>
            <a:endParaRPr lang="en-US" smtClean="0"/>
          </a:p>
          <a:p>
            <a:endParaRPr lang="en-US" smtClean="0"/>
          </a:p>
        </p:txBody>
      </p:sp>
      <p:sp>
        <p:nvSpPr>
          <p:cNvPr id="26627"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5D18D1-AF18-4AA5-AE90-7FD0C54BBB03}" type="slidenum">
              <a:rPr lang="en-US"/>
              <a:pPr fontAlgn="base">
                <a:spcBef>
                  <a:spcPct val="0"/>
                </a:spcBef>
                <a:spcAft>
                  <a:spcPct val="0"/>
                </a:spcAft>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r>
              <a:rPr lang="en-US" smtClean="0"/>
              <a:t>POP QUIZ!!!</a:t>
            </a:r>
          </a:p>
        </p:txBody>
      </p:sp>
      <p:sp>
        <p:nvSpPr>
          <p:cNvPr id="27650" name="Content Placeholder 2"/>
          <p:cNvSpPr>
            <a:spLocks noGrp="1"/>
          </p:cNvSpPr>
          <p:nvPr>
            <p:ph idx="1"/>
          </p:nvPr>
        </p:nvSpPr>
        <p:spPr/>
        <p:txBody>
          <a:bodyPr/>
          <a:lstStyle/>
          <a:p>
            <a:pPr marL="68263" indent="0">
              <a:buFont typeface="Wingdings 2" pitchFamily="18" charset="2"/>
              <a:buNone/>
            </a:pPr>
            <a:r>
              <a:rPr lang="en-US" dirty="0" smtClean="0"/>
              <a:t>Students must know _________ a lesson, assignment, or activity ________ what they are responsible for learning.</a:t>
            </a:r>
          </a:p>
        </p:txBody>
      </p:sp>
      <p:sp>
        <p:nvSpPr>
          <p:cNvPr id="27651"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FEA5E5C-9440-4BE0-B75C-8246BEC5BD2A}" type="slidenum">
              <a:rPr lang="en-US"/>
              <a:pPr fontAlgn="base">
                <a:spcBef>
                  <a:spcPct val="0"/>
                </a:spcBef>
                <a:spcAft>
                  <a:spcPct val="0"/>
                </a:spcAft>
              </a:pPr>
              <a:t>14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65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Relatively Little Wasted Time, Confusion, or Disruption</a:t>
            </a:r>
            <a:endParaRPr lang="en-US" dirty="0"/>
          </a:p>
        </p:txBody>
      </p:sp>
      <p:sp>
        <p:nvSpPr>
          <p:cNvPr id="28674" name="Content Placeholder 2"/>
          <p:cNvSpPr>
            <a:spLocks noGrp="1"/>
          </p:cNvSpPr>
          <p:nvPr>
            <p:ph idx="1"/>
          </p:nvPr>
        </p:nvSpPr>
        <p:spPr/>
        <p:txBody>
          <a:bodyPr/>
          <a:lstStyle/>
          <a:p>
            <a:r>
              <a:rPr lang="en-US" smtClean="0"/>
              <a:t>Have procedures and routines</a:t>
            </a:r>
          </a:p>
          <a:p>
            <a:r>
              <a:rPr lang="en-US" smtClean="0"/>
              <a:t>Practice the procedures until they become routine</a:t>
            </a:r>
          </a:p>
          <a:p>
            <a:r>
              <a:rPr lang="en-US" smtClean="0"/>
              <a:t>Start your lessons immediately, decrease down-time</a:t>
            </a:r>
          </a:p>
        </p:txBody>
      </p:sp>
      <p:sp>
        <p:nvSpPr>
          <p:cNvPr id="28675"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0055D10-7D57-40D4-9336-7B86482C4210}" type="slidenum">
              <a:rPr lang="en-US"/>
              <a:pPr fontAlgn="base">
                <a:spcBef>
                  <a:spcPct val="0"/>
                </a:spcBef>
                <a:spcAft>
                  <a:spcPct val="0"/>
                </a:spcAft>
              </a:pPr>
              <a:t>15</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smtClean="0"/>
              <a:t>Top Three Ways Build Procedures and Routines</a:t>
            </a:r>
          </a:p>
        </p:txBody>
      </p:sp>
      <p:sp>
        <p:nvSpPr>
          <p:cNvPr id="29698" name="Content Placeholder 2"/>
          <p:cNvSpPr>
            <a:spLocks noGrp="1"/>
          </p:cNvSpPr>
          <p:nvPr>
            <p:ph idx="1"/>
          </p:nvPr>
        </p:nvSpPr>
        <p:spPr>
          <a:xfrm>
            <a:off x="1066800" y="2209800"/>
            <a:ext cx="6777038" cy="4419600"/>
          </a:xfrm>
        </p:spPr>
        <p:txBody>
          <a:bodyPr/>
          <a:lstStyle/>
          <a:p>
            <a:r>
              <a:rPr lang="en-US" sz="2000" smtClean="0"/>
              <a:t>Know your class and handpick the procedures/routines needed for success.</a:t>
            </a:r>
          </a:p>
          <a:p>
            <a:r>
              <a:rPr lang="en-US" sz="2000" smtClean="0"/>
              <a:t>Model expectations or routine </a:t>
            </a:r>
          </a:p>
          <a:p>
            <a:r>
              <a:rPr lang="en-US" sz="2000" smtClean="0"/>
              <a:t>PRACTICE! </a:t>
            </a:r>
          </a:p>
          <a:p>
            <a:r>
              <a:rPr lang="en-US" sz="2000" smtClean="0"/>
              <a:t>Common procedures could include:</a:t>
            </a:r>
          </a:p>
          <a:p>
            <a:pPr marL="742950" lvl="1" indent="-285750"/>
            <a:r>
              <a:rPr lang="en-US" sz="2000" smtClean="0"/>
              <a:t>Ways to enter the classroom (note this will be demonstrated later)</a:t>
            </a:r>
          </a:p>
          <a:p>
            <a:pPr marL="742950" lvl="1" indent="-285750"/>
            <a:r>
              <a:rPr lang="en-US" sz="2000" smtClean="0"/>
              <a:t>Turning in work and what to do next</a:t>
            </a:r>
          </a:p>
          <a:p>
            <a:pPr marL="742950" lvl="1" indent="-285750"/>
            <a:r>
              <a:rPr lang="en-US" sz="2000" smtClean="0"/>
              <a:t>Independent time activities</a:t>
            </a:r>
          </a:p>
          <a:p>
            <a:pPr marL="742950" lvl="1" indent="-285750"/>
            <a:r>
              <a:rPr lang="en-US" sz="2000" smtClean="0"/>
              <a:t>Procedures for requesting help </a:t>
            </a:r>
          </a:p>
          <a:p>
            <a:pPr marL="742950" lvl="1" indent="-285750"/>
            <a:r>
              <a:rPr lang="en-US" sz="2000" smtClean="0"/>
              <a:t>What to do in common areas</a:t>
            </a:r>
            <a:r>
              <a:rPr lang="en-US" smtClean="0"/>
              <a:t> </a:t>
            </a:r>
          </a:p>
        </p:txBody>
      </p:sp>
      <p:sp>
        <p:nvSpPr>
          <p:cNvPr id="29699"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6138DA0-DCBE-4170-9DF9-95F918660C92}" type="slidenum">
              <a:rPr lang="en-US"/>
              <a:pPr fontAlgn="base">
                <a:spcBef>
                  <a:spcPct val="0"/>
                </a:spcBef>
                <a:spcAft>
                  <a:spcPct val="0"/>
                </a:spcAft>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p:cNvSpPr>
          <p:nvPr>
            <p:ph type="title"/>
          </p:nvPr>
        </p:nvSpPr>
        <p:spPr/>
        <p:txBody>
          <a:bodyPr/>
          <a:lstStyle/>
          <a:p>
            <a:r>
              <a:rPr lang="en-US" sz="3600" smtClean="0"/>
              <a:t>More on Routines and Procedures</a:t>
            </a:r>
          </a:p>
        </p:txBody>
      </p:sp>
      <p:sp>
        <p:nvSpPr>
          <p:cNvPr id="45059" name="Rectangle 3"/>
          <p:cNvSpPr>
            <a:spLocks noGrp="1"/>
          </p:cNvSpPr>
          <p:nvPr>
            <p:ph type="body" idx="1"/>
          </p:nvPr>
        </p:nvSpPr>
        <p:spPr/>
        <p:txBody>
          <a:bodyPr/>
          <a:lstStyle/>
          <a:p>
            <a:r>
              <a:rPr lang="en-US" smtClean="0"/>
              <a:t>When introducing a routine or procedure, practice as frequently as possible. </a:t>
            </a:r>
          </a:p>
          <a:p>
            <a:r>
              <a:rPr lang="en-US" smtClean="0"/>
              <a:t>Don’t worry about “wasting time,” research shows that if routines are in place then behaviors are less likely to occur and learning takes place.</a:t>
            </a:r>
          </a:p>
          <a:p>
            <a:r>
              <a:rPr lang="en-US" smtClean="0"/>
              <a:t>Routines and procedures should be predictable and consistent.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8" name="Picture 8" descr="objective"/>
          <p:cNvPicPr>
            <a:picLocks noChangeAspect="1" noChangeArrowheads="1"/>
          </p:cNvPicPr>
          <p:nvPr/>
        </p:nvPicPr>
        <p:blipFill>
          <a:blip r:embed="rId2" cstate="print"/>
          <a:srcRect/>
          <a:stretch>
            <a:fillRect/>
          </a:stretch>
        </p:blipFill>
        <p:spPr bwMode="auto">
          <a:xfrm>
            <a:off x="2514600" y="685800"/>
            <a:ext cx="4343400" cy="5791200"/>
          </a:xfrm>
          <a:prstGeom prst="rect">
            <a:avLst/>
          </a:prstGeom>
          <a:noFill/>
        </p:spPr>
      </p:pic>
    </p:spTree>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8" name="Picture 4" descr="turninbox"/>
          <p:cNvPicPr>
            <a:picLocks noChangeAspect="1" noChangeArrowheads="1"/>
          </p:cNvPicPr>
          <p:nvPr/>
        </p:nvPicPr>
        <p:blipFill>
          <a:blip r:embed="rId2" cstate="print"/>
          <a:srcRect/>
          <a:stretch>
            <a:fillRect/>
          </a:stretch>
        </p:blipFill>
        <p:spPr bwMode="auto">
          <a:xfrm>
            <a:off x="2286000" y="914400"/>
            <a:ext cx="4171950" cy="5562600"/>
          </a:xfrm>
          <a:prstGeom prst="rect">
            <a:avLst/>
          </a:prstGeom>
          <a:noFill/>
        </p:spPr>
      </p:pic>
    </p:spTree>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Orders of Business</a:t>
            </a:r>
            <a:endParaRPr lang="en-US" dirty="0"/>
          </a:p>
        </p:txBody>
      </p:sp>
      <p:sp>
        <p:nvSpPr>
          <p:cNvPr id="3" name="Content Placeholder 2"/>
          <p:cNvSpPr>
            <a:spLocks noGrp="1"/>
          </p:cNvSpPr>
          <p:nvPr>
            <p:ph idx="1"/>
          </p:nvPr>
        </p:nvSpPr>
        <p:spPr/>
        <p:txBody>
          <a:bodyPr/>
          <a:lstStyle/>
          <a:p>
            <a:r>
              <a:rPr lang="en-US" sz="1800" dirty="0" smtClean="0"/>
              <a:t>Questions from last time</a:t>
            </a:r>
          </a:p>
          <a:p>
            <a:r>
              <a:rPr lang="en-US" sz="1800" dirty="0" smtClean="0"/>
              <a:t>Don’t forget the question box is still in the back of the room</a:t>
            </a:r>
          </a:p>
          <a:p>
            <a:r>
              <a:rPr lang="en-US" sz="1800" dirty="0" smtClean="0"/>
              <a:t>You </a:t>
            </a:r>
            <a:r>
              <a:rPr lang="en-US" sz="1800" dirty="0"/>
              <a:t>will be handed a time sheet as you leave.  </a:t>
            </a:r>
            <a:r>
              <a:rPr lang="en-US" sz="1800" dirty="0" smtClean="0"/>
              <a:t>You </a:t>
            </a:r>
            <a:r>
              <a:rPr lang="en-US" sz="1800" dirty="0"/>
              <a:t>may also choose to get Professional Growth. </a:t>
            </a:r>
            <a:r>
              <a:rPr lang="en-US" sz="1800" dirty="0" smtClean="0"/>
              <a:t>You </a:t>
            </a:r>
            <a:r>
              <a:rPr lang="en-US" sz="1800" dirty="0"/>
              <a:t>may only choose one or the </a:t>
            </a:r>
            <a:r>
              <a:rPr lang="en-US" sz="1800" dirty="0" smtClean="0"/>
              <a:t>other. You </a:t>
            </a:r>
            <a:r>
              <a:rPr lang="en-US" sz="1800" dirty="0"/>
              <a:t>only have the option of TS or PG if you are here beyond your normal duty day.  </a:t>
            </a:r>
            <a:endParaRPr lang="en-US" sz="1800" dirty="0" smtClean="0"/>
          </a:p>
          <a:p>
            <a:r>
              <a:rPr lang="en-US" sz="1800" dirty="0"/>
              <a:t>We ask that you take the time to fill out evaluations for the module when the module concludes.  We want to deliver quality and necessary Professional Development that will be useful in the classroom. </a:t>
            </a:r>
          </a:p>
          <a:p>
            <a:endParaRPr lang="en-US" dirty="0"/>
          </a:p>
          <a:p>
            <a:endParaRPr lang="en-US" dirty="0"/>
          </a:p>
        </p:txBody>
      </p:sp>
      <p:sp>
        <p:nvSpPr>
          <p:cNvPr id="4" name="Slide Number Placeholder 3"/>
          <p:cNvSpPr>
            <a:spLocks noGrp="1"/>
          </p:cNvSpPr>
          <p:nvPr>
            <p:ph type="sldNum" sz="quarter" idx="12"/>
          </p:nvPr>
        </p:nvSpPr>
        <p:spPr/>
        <p:txBody>
          <a:bodyPr/>
          <a:lstStyle/>
          <a:p>
            <a:pPr>
              <a:defRPr/>
            </a:pPr>
            <a:fld id="{99799FFD-6E09-40E5-94BA-7CB6A601EE15}" type="slidenum">
              <a:rPr lang="en-US" smtClean="0"/>
              <a:pPr>
                <a:defRPr/>
              </a:pPr>
              <a:t>2</a:t>
            </a:fld>
            <a:endParaRPr lang="en-US"/>
          </a:p>
        </p:txBody>
      </p:sp>
    </p:spTree>
    <p:extLst>
      <p:ext uri="{BB962C8B-B14F-4D97-AF65-F5344CB8AC3E}">
        <p14:creationId xmlns:p14="http://schemas.microsoft.com/office/powerpoint/2010/main" xmlns="" val="20951886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2" name="Picture 4" descr="schedule"/>
          <p:cNvPicPr>
            <a:picLocks noChangeAspect="1" noChangeArrowheads="1"/>
          </p:cNvPicPr>
          <p:nvPr/>
        </p:nvPicPr>
        <p:blipFill>
          <a:blip r:embed="rId2" cstate="print"/>
          <a:srcRect/>
          <a:stretch>
            <a:fillRect/>
          </a:stretch>
        </p:blipFill>
        <p:spPr bwMode="auto">
          <a:xfrm>
            <a:off x="2362200" y="762000"/>
            <a:ext cx="4057650" cy="5410200"/>
          </a:xfrm>
          <a:prstGeom prst="rect">
            <a:avLst/>
          </a:prstGeom>
          <a:noFill/>
        </p:spPr>
      </p:pic>
    </p:spTree>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6" name="Picture 4" descr="line order"/>
          <p:cNvPicPr>
            <a:picLocks noChangeAspect="1" noChangeArrowheads="1"/>
          </p:cNvPicPr>
          <p:nvPr/>
        </p:nvPicPr>
        <p:blipFill>
          <a:blip r:embed="rId2" cstate="print"/>
          <a:srcRect/>
          <a:stretch>
            <a:fillRect/>
          </a:stretch>
        </p:blipFill>
        <p:spPr bwMode="auto">
          <a:xfrm>
            <a:off x="2305050" y="533400"/>
            <a:ext cx="4343400" cy="5791200"/>
          </a:xfrm>
          <a:prstGeom prst="rect">
            <a:avLst/>
          </a:prstGeom>
          <a:noFill/>
        </p:spPr>
      </p:pic>
    </p:spTree>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p:cNvSpPr>
          <p:nvPr>
            <p:ph type="title"/>
          </p:nvPr>
        </p:nvSpPr>
        <p:spPr/>
        <p:txBody>
          <a:bodyPr/>
          <a:lstStyle/>
          <a:p>
            <a:r>
              <a:rPr lang="en-US" smtClean="0"/>
              <a:t>POP QUIZ</a:t>
            </a:r>
          </a:p>
        </p:txBody>
      </p:sp>
      <p:sp>
        <p:nvSpPr>
          <p:cNvPr id="46083" name="Rectangle 3"/>
          <p:cNvSpPr>
            <a:spLocks noGrp="1"/>
          </p:cNvSpPr>
          <p:nvPr>
            <p:ph type="body" idx="1"/>
          </p:nvPr>
        </p:nvSpPr>
        <p:spPr/>
        <p:txBody>
          <a:bodyPr/>
          <a:lstStyle/>
          <a:p>
            <a:r>
              <a:rPr lang="en-US" dirty="0" smtClean="0"/>
              <a:t>Practice ________ until they become __________.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Work-Oriented but Relaxed and Pleasant Climate</a:t>
            </a:r>
            <a:endParaRPr lang="en-US" dirty="0"/>
          </a:p>
        </p:txBody>
      </p:sp>
      <p:sp>
        <p:nvSpPr>
          <p:cNvPr id="31746" name="Content Placeholder 2"/>
          <p:cNvSpPr>
            <a:spLocks noGrp="1"/>
          </p:cNvSpPr>
          <p:nvPr>
            <p:ph idx="1"/>
          </p:nvPr>
        </p:nvSpPr>
        <p:spPr/>
        <p:txBody>
          <a:bodyPr/>
          <a:lstStyle/>
          <a:p>
            <a:r>
              <a:rPr lang="en-US" smtClean="0"/>
              <a:t>Know how to bring the class/group to attention</a:t>
            </a:r>
          </a:p>
          <a:p>
            <a:r>
              <a:rPr lang="en-US" smtClean="0"/>
              <a:t>Know how to praise the deed and encourage the student. </a:t>
            </a:r>
          </a:p>
          <a:p>
            <a:r>
              <a:rPr lang="en-US" smtClean="0"/>
              <a:t>Use positive language</a:t>
            </a:r>
          </a:p>
        </p:txBody>
      </p:sp>
      <p:sp>
        <p:nvSpPr>
          <p:cNvPr id="31747"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A3B9D19-4064-4CDB-98F7-DB0B8A8B39B9}" type="slidenum">
              <a:rPr lang="en-US"/>
              <a:pPr fontAlgn="base">
                <a:spcBef>
                  <a:spcPct val="0"/>
                </a:spcBef>
                <a:spcAft>
                  <a:spcPct val="0"/>
                </a:spcAft>
              </a:pPr>
              <a:t>23</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Top Three Ways to Bring Your class to Attention:  </a:t>
            </a:r>
            <a:endParaRPr lang="en-US" dirty="0"/>
          </a:p>
        </p:txBody>
      </p:sp>
      <p:sp>
        <p:nvSpPr>
          <p:cNvPr id="3" name="Content Placeholder 2"/>
          <p:cNvSpPr>
            <a:spLocks noGrp="1"/>
          </p:cNvSpPr>
          <p:nvPr>
            <p:ph idx="1"/>
          </p:nvPr>
        </p:nvSpPr>
        <p:spPr/>
        <p:txBody>
          <a:bodyPr rtlCol="0">
            <a:normAutofit fontScale="92500" lnSpcReduction="20000"/>
          </a:bodyPr>
          <a:lstStyle/>
          <a:p>
            <a:pPr marL="68580" indent="0" fontAlgn="auto">
              <a:spcAft>
                <a:spcPts val="0"/>
              </a:spcAft>
              <a:buFont typeface="Wingdings 2" pitchFamily="18" charset="2"/>
              <a:buNone/>
              <a:defRPr/>
            </a:pPr>
            <a:r>
              <a:rPr lang="en-US" dirty="0" smtClean="0"/>
              <a:t>Establish a procedure for the beginning of each teaching session. This procedure is one in which the students start the learning session, not the teacher.  </a:t>
            </a:r>
          </a:p>
          <a:p>
            <a:pPr indent="-274320" fontAlgn="auto">
              <a:spcAft>
                <a:spcPts val="0"/>
              </a:spcAft>
              <a:defRPr/>
            </a:pPr>
            <a:r>
              <a:rPr lang="en-US" dirty="0" smtClean="0"/>
              <a:t>Clearly post a quiet, busy task that the students can do with little or no teacher assistance.</a:t>
            </a:r>
          </a:p>
          <a:p>
            <a:pPr indent="-274320" fontAlgn="auto">
              <a:spcAft>
                <a:spcPts val="0"/>
              </a:spcAft>
              <a:defRPr/>
            </a:pPr>
            <a:r>
              <a:rPr lang="en-US" dirty="0" smtClean="0"/>
              <a:t>Do your teacher busy work while the students are doing this task.</a:t>
            </a:r>
          </a:p>
          <a:p>
            <a:pPr indent="-274320" fontAlgn="auto">
              <a:spcAft>
                <a:spcPts val="0"/>
              </a:spcAft>
              <a:defRPr/>
            </a:pPr>
            <a:r>
              <a:rPr lang="en-US" dirty="0" smtClean="0"/>
              <a:t>Seat your students in the same place every day.</a:t>
            </a:r>
          </a:p>
          <a:p>
            <a:pPr indent="-274320" fontAlgn="auto">
              <a:spcAft>
                <a:spcPts val="0"/>
              </a:spcAft>
              <a:defRPr/>
            </a:pPr>
            <a:endParaRPr lang="en-US" dirty="0"/>
          </a:p>
        </p:txBody>
      </p:sp>
      <p:sp>
        <p:nvSpPr>
          <p:cNvPr id="32771"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6696E61-2BAA-4059-90A3-0DA726B9D771}" type="slidenum">
              <a:rPr lang="en-US"/>
              <a:pPr fontAlgn="base">
                <a:spcBef>
                  <a:spcPct val="0"/>
                </a:spcBef>
                <a:spcAft>
                  <a:spcPct val="0"/>
                </a:spcAft>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8" name="Picture 4" descr="prompt"/>
          <p:cNvPicPr>
            <a:picLocks noChangeAspect="1" noChangeArrowheads="1"/>
          </p:cNvPicPr>
          <p:nvPr/>
        </p:nvPicPr>
        <p:blipFill>
          <a:blip r:embed="rId2" cstate="print"/>
          <a:srcRect/>
          <a:stretch>
            <a:fillRect/>
          </a:stretch>
        </p:blipFill>
        <p:spPr bwMode="auto">
          <a:xfrm>
            <a:off x="2286000" y="762000"/>
            <a:ext cx="4286250" cy="5715000"/>
          </a:xfrm>
          <a:prstGeom prst="rect">
            <a:avLst/>
          </a:prstGeom>
          <a:noFill/>
        </p:spPr>
      </p:pic>
    </p:spTree>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Top Three Ways to Praise the Deed and Encourage the Student:</a:t>
            </a:r>
            <a:endParaRPr lang="en-US" dirty="0"/>
          </a:p>
        </p:txBody>
      </p:sp>
      <p:sp>
        <p:nvSpPr>
          <p:cNvPr id="3" name="Content Placeholder 2"/>
          <p:cNvSpPr>
            <a:spLocks noGrp="1"/>
          </p:cNvSpPr>
          <p:nvPr>
            <p:ph idx="1"/>
          </p:nvPr>
        </p:nvSpPr>
        <p:spPr/>
        <p:txBody>
          <a:bodyPr rtlCol="0">
            <a:normAutofit fontScale="92500" lnSpcReduction="20000"/>
          </a:bodyPr>
          <a:lstStyle/>
          <a:p>
            <a:pPr indent="-274320" fontAlgn="auto">
              <a:spcAft>
                <a:spcPts val="0"/>
              </a:spcAft>
              <a:defRPr/>
            </a:pPr>
            <a:r>
              <a:rPr lang="en-US" dirty="0" smtClean="0"/>
              <a:t>Specifically tell the student what they have done correctly.  It is not good enough to just say, “Good job.”</a:t>
            </a:r>
          </a:p>
          <a:p>
            <a:pPr indent="-274320" fontAlgn="auto">
              <a:spcAft>
                <a:spcPts val="0"/>
              </a:spcAft>
              <a:defRPr/>
            </a:pPr>
            <a:r>
              <a:rPr lang="en-US" dirty="0" smtClean="0"/>
              <a:t>You have to praise and encourage positive behaviors so that they happen again.  No encouragement means that you are not reinforcing the behavior=it may not happen again.</a:t>
            </a:r>
          </a:p>
          <a:p>
            <a:pPr indent="-274320" fontAlgn="auto">
              <a:spcAft>
                <a:spcPts val="0"/>
              </a:spcAft>
              <a:defRPr/>
            </a:pPr>
            <a:r>
              <a:rPr lang="en-US" dirty="0" smtClean="0"/>
              <a:t>Use a wide variety of reinforcement. </a:t>
            </a:r>
            <a:r>
              <a:rPr lang="en-US" dirty="0" err="1" smtClean="0"/>
              <a:t>Reinforcer</a:t>
            </a:r>
            <a:r>
              <a:rPr lang="en-US" dirty="0" smtClean="0"/>
              <a:t> examples may include: physical (high five), verbal, activity access, tangible, tokens, and privileges.  </a:t>
            </a:r>
          </a:p>
          <a:p>
            <a:pPr indent="-274320" fontAlgn="auto">
              <a:spcAft>
                <a:spcPts val="0"/>
              </a:spcAft>
              <a:defRPr/>
            </a:pPr>
            <a:endParaRPr lang="en-US" dirty="0"/>
          </a:p>
        </p:txBody>
      </p:sp>
      <p:sp>
        <p:nvSpPr>
          <p:cNvPr id="33795"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23ED1FA-6066-4E86-9AC8-AE9D7A78979E}" type="slidenum">
              <a:rPr lang="en-US"/>
              <a:pPr fontAlgn="base">
                <a:spcBef>
                  <a:spcPct val="0"/>
                </a:spcBef>
                <a:spcAft>
                  <a:spcPct val="0"/>
                </a:spcAft>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Top Three Ways to be Positive</a:t>
            </a:r>
            <a:endParaRPr lang="en-US" dirty="0"/>
          </a:p>
        </p:txBody>
      </p:sp>
      <p:sp>
        <p:nvSpPr>
          <p:cNvPr id="3" name="Content Placeholder 2"/>
          <p:cNvSpPr>
            <a:spLocks noGrp="1"/>
          </p:cNvSpPr>
          <p:nvPr>
            <p:ph idx="1"/>
          </p:nvPr>
        </p:nvSpPr>
        <p:spPr/>
        <p:txBody>
          <a:bodyPr rtlCol="0">
            <a:normAutofit fontScale="77500" lnSpcReduction="20000"/>
          </a:bodyPr>
          <a:lstStyle/>
          <a:p>
            <a:pPr indent="-274320" fontAlgn="auto">
              <a:spcAft>
                <a:spcPts val="0"/>
              </a:spcAft>
              <a:defRPr/>
            </a:pPr>
            <a:r>
              <a:rPr lang="en-US" dirty="0" smtClean="0"/>
              <a:t>Do not stop teaching when a student does a disruptive behavior and you need to give out a consequence.  </a:t>
            </a:r>
          </a:p>
          <a:p>
            <a:pPr marL="640080" lvl="1" indent="-274320" fontAlgn="auto">
              <a:spcAft>
                <a:spcPts val="0"/>
              </a:spcAft>
              <a:defRPr/>
            </a:pPr>
            <a:r>
              <a:rPr lang="en-US" dirty="0" smtClean="0"/>
              <a:t>Have a procedure to give the penalty immediately and quietly (check on the board, moving the student’s color, </a:t>
            </a:r>
            <a:r>
              <a:rPr lang="en-US" dirty="0" err="1" smtClean="0"/>
              <a:t>etc</a:t>
            </a:r>
            <a:r>
              <a:rPr lang="en-US" dirty="0" smtClean="0"/>
              <a:t>)</a:t>
            </a:r>
          </a:p>
          <a:p>
            <a:pPr indent="-274320" fontAlgn="auto">
              <a:spcAft>
                <a:spcPts val="0"/>
              </a:spcAft>
              <a:defRPr/>
            </a:pPr>
            <a:r>
              <a:rPr lang="en-US" dirty="0" smtClean="0"/>
              <a:t>Post your rewards for a job well done just as you would post any other procedure.  Clearly label when/what the reward is.</a:t>
            </a:r>
          </a:p>
          <a:p>
            <a:pPr indent="-274320" fontAlgn="auto">
              <a:spcAft>
                <a:spcPts val="0"/>
              </a:spcAft>
              <a:defRPr/>
            </a:pPr>
            <a:r>
              <a:rPr lang="en-US" dirty="0" smtClean="0"/>
              <a:t>Pay attention your body language and para verbal communication (voice tone, volume and cadence). Instead of telling the student what they did wrong, tell them the positive behavior you want from them.</a:t>
            </a:r>
            <a:endParaRPr lang="en-US" dirty="0"/>
          </a:p>
        </p:txBody>
      </p:sp>
      <p:sp>
        <p:nvSpPr>
          <p:cNvPr id="34819"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0086F8F-432E-45E6-9FEE-1A5BCB72B076}" type="slidenum">
              <a:rPr lang="en-US"/>
              <a:pPr fontAlgn="base">
                <a:spcBef>
                  <a:spcPct val="0"/>
                </a:spcBef>
                <a:spcAft>
                  <a:spcPct val="0"/>
                </a:spcAft>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Classroom Management </a:t>
            </a:r>
            <a:r>
              <a:rPr lang="en-US" u="sng" dirty="0"/>
              <a:t>IS NOT </a:t>
            </a:r>
            <a:r>
              <a:rPr lang="en-US" dirty="0"/>
              <a:t> </a:t>
            </a:r>
            <a:r>
              <a:rPr lang="en-US" dirty="0" smtClean="0"/>
              <a:t>- A revisit:</a:t>
            </a:r>
            <a:endParaRPr lang="en-US" dirty="0"/>
          </a:p>
        </p:txBody>
      </p:sp>
      <p:sp>
        <p:nvSpPr>
          <p:cNvPr id="3" name="Content Placeholder 2"/>
          <p:cNvSpPr>
            <a:spLocks noGrp="1"/>
          </p:cNvSpPr>
          <p:nvPr>
            <p:ph idx="1"/>
          </p:nvPr>
        </p:nvSpPr>
        <p:spPr/>
        <p:txBody>
          <a:bodyPr>
            <a:normAutofit fontScale="92500"/>
          </a:bodyPr>
          <a:lstStyle/>
          <a:p>
            <a:r>
              <a:rPr lang="en-US" u="sng" dirty="0" smtClean="0"/>
              <a:t>Classroom discipline </a:t>
            </a:r>
            <a:r>
              <a:rPr lang="en-US" dirty="0" smtClean="0"/>
              <a:t>is a reactive strategy.  It has a small place in its influence on overall classroom management.  It is not considered a management tool.  </a:t>
            </a:r>
          </a:p>
          <a:p>
            <a:r>
              <a:rPr lang="en-US" dirty="0" smtClean="0"/>
              <a:t>Harry Wong is a good resource on Classroom Management versus Classroom Discipline.  </a:t>
            </a:r>
          </a:p>
          <a:p>
            <a:r>
              <a:rPr lang="en-US" dirty="0" smtClean="0"/>
              <a:t>According to Harry Wong, an effective teacher manages a classroom while an ineffective teacher disciplines the classroom.  </a:t>
            </a:r>
          </a:p>
        </p:txBody>
      </p:sp>
      <p:sp>
        <p:nvSpPr>
          <p:cNvPr id="4" name="Slide Number Placeholder 3"/>
          <p:cNvSpPr>
            <a:spLocks noGrp="1"/>
          </p:cNvSpPr>
          <p:nvPr>
            <p:ph type="sldNum" sz="quarter" idx="12"/>
          </p:nvPr>
        </p:nvSpPr>
        <p:spPr/>
        <p:txBody>
          <a:bodyPr/>
          <a:lstStyle/>
          <a:p>
            <a:fld id="{8D01DFD4-4867-4525-85F9-2F8BA3F9D89C}" type="slidenum">
              <a:rPr lang="en-US" smtClean="0"/>
              <a:pPr/>
              <a:t>28</a:t>
            </a:fld>
            <a:endParaRPr lang="en-US"/>
          </a:p>
        </p:txBody>
      </p:sp>
    </p:spTree>
    <p:extLst>
      <p:ext uri="{BB962C8B-B14F-4D97-AF65-F5344CB8AC3E}">
        <p14:creationId xmlns:p14="http://schemas.microsoft.com/office/powerpoint/2010/main" xmlns="" val="4045969300"/>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Discipline?</a:t>
            </a:r>
            <a:endParaRPr lang="en-US" dirty="0"/>
          </a:p>
        </p:txBody>
      </p:sp>
      <p:sp>
        <p:nvSpPr>
          <p:cNvPr id="3" name="Content Placeholder 2"/>
          <p:cNvSpPr>
            <a:spLocks noGrp="1"/>
          </p:cNvSpPr>
          <p:nvPr>
            <p:ph idx="1"/>
          </p:nvPr>
        </p:nvSpPr>
        <p:spPr>
          <a:ln>
            <a:solidFill>
              <a:srgbClr val="FFFF00"/>
            </a:solidFill>
          </a:ln>
        </p:spPr>
        <p:txBody>
          <a:bodyPr>
            <a:normAutofit/>
          </a:bodyPr>
          <a:lstStyle/>
          <a:p>
            <a:r>
              <a:rPr lang="en-US" dirty="0" smtClean="0"/>
              <a:t>Discipline is the </a:t>
            </a:r>
            <a:r>
              <a:rPr lang="en-US" b="1" dirty="0" smtClean="0">
                <a:ln w="12700">
                  <a:solidFill>
                    <a:schemeClr val="tx1">
                      <a:alpha val="0"/>
                    </a:schemeClr>
                  </a:solidFill>
                </a:ln>
                <a:solidFill>
                  <a:srgbClr val="FF0000"/>
                </a:solidFill>
              </a:rPr>
              <a:t>required action </a:t>
            </a:r>
            <a:r>
              <a:rPr lang="en-US" dirty="0" smtClean="0"/>
              <a:t>by a </a:t>
            </a:r>
            <a:r>
              <a:rPr lang="en-US" b="1" dirty="0" smtClean="0">
                <a:solidFill>
                  <a:srgbClr val="FF0000"/>
                </a:solidFill>
              </a:rPr>
              <a:t>teacher</a:t>
            </a:r>
            <a:r>
              <a:rPr lang="en-US" dirty="0" smtClean="0"/>
              <a:t> toward a </a:t>
            </a:r>
            <a:r>
              <a:rPr lang="en-US" b="1" dirty="0" smtClean="0">
                <a:solidFill>
                  <a:srgbClr val="00B050"/>
                </a:solidFill>
              </a:rPr>
              <a:t>student (or group of students</a:t>
            </a:r>
            <a:r>
              <a:rPr lang="en-US" dirty="0" smtClean="0"/>
              <a:t>), after the student’s behavior </a:t>
            </a:r>
            <a:r>
              <a:rPr lang="en-US" b="1" dirty="0" smtClean="0">
                <a:solidFill>
                  <a:srgbClr val="00B050"/>
                </a:solidFill>
              </a:rPr>
              <a:t>disrupts</a:t>
            </a:r>
            <a:r>
              <a:rPr lang="en-US" dirty="0" smtClean="0"/>
              <a:t> the ongoing educational activity or </a:t>
            </a:r>
            <a:r>
              <a:rPr lang="en-US" b="1" dirty="0" smtClean="0">
                <a:solidFill>
                  <a:srgbClr val="FF0000"/>
                </a:solidFill>
              </a:rPr>
              <a:t>breaks a pre-established rule</a:t>
            </a:r>
            <a:r>
              <a:rPr lang="en-US" dirty="0" smtClean="0"/>
              <a:t> </a:t>
            </a:r>
            <a:r>
              <a:rPr lang="en-US" b="1" dirty="0" smtClean="0">
                <a:solidFill>
                  <a:srgbClr val="00B050"/>
                </a:solidFill>
              </a:rPr>
              <a:t>created by the teacher, the school administration or the general society. </a:t>
            </a:r>
            <a:endParaRPr lang="en-US" dirty="0"/>
          </a:p>
        </p:txBody>
      </p:sp>
      <p:sp>
        <p:nvSpPr>
          <p:cNvPr id="4" name="Slide Number Placeholder 3"/>
          <p:cNvSpPr>
            <a:spLocks noGrp="1"/>
          </p:cNvSpPr>
          <p:nvPr>
            <p:ph type="sldNum" sz="quarter" idx="12"/>
          </p:nvPr>
        </p:nvSpPr>
        <p:spPr/>
        <p:txBody>
          <a:bodyPr/>
          <a:lstStyle/>
          <a:p>
            <a:fld id="{8D01DFD4-4867-4525-85F9-2F8BA3F9D89C}" type="slidenum">
              <a:rPr lang="en-US" smtClean="0"/>
              <a:pPr/>
              <a:t>29</a:t>
            </a:fld>
            <a:endParaRPr lang="en-US"/>
          </a:p>
        </p:txBody>
      </p:sp>
    </p:spTree>
    <p:extLst>
      <p:ext uri="{BB962C8B-B14F-4D97-AF65-F5344CB8AC3E}">
        <p14:creationId xmlns:p14="http://schemas.microsoft.com/office/powerpoint/2010/main" xmlns="" val="3660899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Giving credit where credit is due…</a:t>
            </a:r>
            <a:endParaRPr lang="en-US" dirty="0"/>
          </a:p>
        </p:txBody>
      </p:sp>
      <p:sp>
        <p:nvSpPr>
          <p:cNvPr id="3" name="Content Placeholder 2"/>
          <p:cNvSpPr>
            <a:spLocks noGrp="1"/>
          </p:cNvSpPr>
          <p:nvPr>
            <p:ph idx="1"/>
          </p:nvPr>
        </p:nvSpPr>
        <p:spPr>
          <a:xfrm>
            <a:off x="1042988" y="2324100"/>
            <a:ext cx="6777037" cy="3543300"/>
          </a:xfrm>
        </p:spPr>
        <p:txBody>
          <a:bodyPr rtlCol="0">
            <a:normAutofit/>
          </a:bodyPr>
          <a:lstStyle/>
          <a:p>
            <a:pPr indent="-274320" fontAlgn="auto">
              <a:spcAft>
                <a:spcPts val="0"/>
              </a:spcAft>
              <a:defRPr/>
            </a:pPr>
            <a:r>
              <a:rPr lang="en-US" dirty="0" smtClean="0"/>
              <a:t>The following information is modified from the BIP desk reference manual. The manual can be found at </a:t>
            </a:r>
            <a:r>
              <a:rPr lang="en-US" dirty="0" smtClean="0">
                <a:hlinkClick r:id="rId2"/>
              </a:rPr>
              <a:t>http://www.pent.ca.gov/dsk/bipmanual.html</a:t>
            </a:r>
            <a:endParaRPr lang="en-US" dirty="0" smtClean="0"/>
          </a:p>
          <a:p>
            <a:pPr indent="-274320" fontAlgn="auto">
              <a:spcAft>
                <a:spcPts val="0"/>
              </a:spcAft>
              <a:defRPr/>
            </a:pPr>
            <a:r>
              <a:rPr lang="en-US" u="sng" dirty="0" smtClean="0"/>
              <a:t>The First Days of School</a:t>
            </a:r>
            <a:r>
              <a:rPr lang="en-US" dirty="0" smtClean="0"/>
              <a:t>.  By Harry K. Wong</a:t>
            </a:r>
            <a:endParaRPr lang="en-US" dirty="0"/>
          </a:p>
        </p:txBody>
      </p:sp>
      <p:sp>
        <p:nvSpPr>
          <p:cNvPr id="16387"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B869262-CA4E-4558-B5BA-2199069266E0}" type="slidenum">
              <a:rPr lang="en-US"/>
              <a:pPr fontAlgn="base">
                <a:spcBef>
                  <a:spcPct val="0"/>
                </a:spcBef>
                <a:spcAft>
                  <a:spcPct val="0"/>
                </a:spcAft>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“When’s” of Discipline</a:t>
            </a:r>
            <a:endParaRPr lang="en-US" dirty="0"/>
          </a:p>
        </p:txBody>
      </p:sp>
      <p:sp>
        <p:nvSpPr>
          <p:cNvPr id="3" name="Content Placeholder 2"/>
          <p:cNvSpPr>
            <a:spLocks noGrp="1"/>
          </p:cNvSpPr>
          <p:nvPr>
            <p:ph idx="1"/>
          </p:nvPr>
        </p:nvSpPr>
        <p:spPr/>
        <p:txBody>
          <a:bodyPr>
            <a:normAutofit lnSpcReduction="10000"/>
          </a:bodyPr>
          <a:lstStyle/>
          <a:p>
            <a:r>
              <a:rPr lang="en-US" sz="3600" b="1" dirty="0" smtClean="0"/>
              <a:t>The Day before the…</a:t>
            </a:r>
          </a:p>
          <a:p>
            <a:r>
              <a:rPr lang="en-US" sz="3600" b="1" dirty="0" smtClean="0"/>
              <a:t>First Day of School</a:t>
            </a:r>
          </a:p>
          <a:p>
            <a:r>
              <a:rPr lang="en-US" sz="3600" b="1" dirty="0" smtClean="0"/>
              <a:t>The 17</a:t>
            </a:r>
            <a:r>
              <a:rPr lang="en-US" sz="3600" b="1" baseline="30000" dirty="0" smtClean="0"/>
              <a:t>th</a:t>
            </a:r>
            <a:r>
              <a:rPr lang="en-US" sz="3600" b="1" dirty="0" smtClean="0"/>
              <a:t> day of school</a:t>
            </a:r>
          </a:p>
          <a:p>
            <a:r>
              <a:rPr lang="en-US" sz="3600" b="1" dirty="0" smtClean="0"/>
              <a:t>It Depends</a:t>
            </a:r>
          </a:p>
          <a:p>
            <a:pPr lvl="1"/>
            <a:r>
              <a:rPr lang="en-US" sz="3200" b="1" dirty="0" smtClean="0"/>
              <a:t>Immediately</a:t>
            </a:r>
          </a:p>
          <a:p>
            <a:pPr lvl="1"/>
            <a:r>
              <a:rPr lang="en-US" sz="3200" b="1" dirty="0" smtClean="0"/>
              <a:t>Delayed</a:t>
            </a:r>
          </a:p>
        </p:txBody>
      </p:sp>
      <p:sp>
        <p:nvSpPr>
          <p:cNvPr id="4" name="Slide Number Placeholder 3"/>
          <p:cNvSpPr>
            <a:spLocks noGrp="1"/>
          </p:cNvSpPr>
          <p:nvPr>
            <p:ph type="sldNum" sz="quarter" idx="12"/>
          </p:nvPr>
        </p:nvSpPr>
        <p:spPr/>
        <p:txBody>
          <a:bodyPr/>
          <a:lstStyle/>
          <a:p>
            <a:fld id="{8D01DFD4-4867-4525-85F9-2F8BA3F9D89C}" type="slidenum">
              <a:rPr lang="en-US" smtClean="0"/>
              <a:pPr/>
              <a:t>30</a:t>
            </a:fld>
            <a:endParaRPr lang="en-US"/>
          </a:p>
        </p:txBody>
      </p:sp>
    </p:spTree>
    <p:extLst>
      <p:ext uri="{BB962C8B-B14F-4D97-AF65-F5344CB8AC3E}">
        <p14:creationId xmlns:p14="http://schemas.microsoft.com/office/powerpoint/2010/main" xmlns="" val="159757115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The “Who’s” of Discipline</a:t>
            </a:r>
            <a:endParaRPr lang="en-US" dirty="0"/>
          </a:p>
        </p:txBody>
      </p:sp>
      <p:sp>
        <p:nvSpPr>
          <p:cNvPr id="3" name="Content Placeholder 2"/>
          <p:cNvSpPr>
            <a:spLocks noGrp="1"/>
          </p:cNvSpPr>
          <p:nvPr>
            <p:ph idx="1"/>
          </p:nvPr>
        </p:nvSpPr>
        <p:spPr/>
        <p:txBody>
          <a:bodyPr>
            <a:normAutofit/>
          </a:bodyPr>
          <a:lstStyle/>
          <a:p>
            <a:r>
              <a:rPr lang="en-US" sz="3600" dirty="0" smtClean="0"/>
              <a:t>Student</a:t>
            </a:r>
          </a:p>
          <a:p>
            <a:r>
              <a:rPr lang="en-US" sz="3600" dirty="0" smtClean="0"/>
              <a:t>Staff</a:t>
            </a:r>
          </a:p>
          <a:p>
            <a:r>
              <a:rPr lang="en-US" sz="3600" dirty="0" smtClean="0"/>
              <a:t>Admin</a:t>
            </a:r>
          </a:p>
          <a:p>
            <a:r>
              <a:rPr lang="en-US" sz="3600" dirty="0" smtClean="0"/>
              <a:t>Parent</a:t>
            </a:r>
            <a:endParaRPr lang="en-US" sz="3600" dirty="0"/>
          </a:p>
        </p:txBody>
      </p:sp>
      <p:sp>
        <p:nvSpPr>
          <p:cNvPr id="4" name="Slide Number Placeholder 3"/>
          <p:cNvSpPr>
            <a:spLocks noGrp="1"/>
          </p:cNvSpPr>
          <p:nvPr>
            <p:ph type="sldNum" sz="quarter" idx="12"/>
          </p:nvPr>
        </p:nvSpPr>
        <p:spPr/>
        <p:txBody>
          <a:bodyPr/>
          <a:lstStyle/>
          <a:p>
            <a:fld id="{8D01DFD4-4867-4525-85F9-2F8BA3F9D89C}" type="slidenum">
              <a:rPr lang="en-US" smtClean="0"/>
              <a:pPr/>
              <a:t>31</a:t>
            </a:fld>
            <a:endParaRPr lang="en-US"/>
          </a:p>
        </p:txBody>
      </p:sp>
    </p:spTree>
    <p:extLst>
      <p:ext uri="{BB962C8B-B14F-4D97-AF65-F5344CB8AC3E}">
        <p14:creationId xmlns:p14="http://schemas.microsoft.com/office/powerpoint/2010/main" xmlns="" val="78161030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Discipline Wrap-up</a:t>
            </a:r>
            <a:endParaRPr lang="en-US" dirty="0"/>
          </a:p>
        </p:txBody>
      </p:sp>
      <p:sp>
        <p:nvSpPr>
          <p:cNvPr id="3" name="Content Placeholder 2"/>
          <p:cNvSpPr>
            <a:spLocks noGrp="1"/>
          </p:cNvSpPr>
          <p:nvPr>
            <p:ph idx="1"/>
          </p:nvPr>
        </p:nvSpPr>
        <p:spPr/>
        <p:txBody>
          <a:bodyPr>
            <a:normAutofit/>
          </a:bodyPr>
          <a:lstStyle/>
          <a:p>
            <a:r>
              <a:rPr lang="en-US" sz="3600" dirty="0" smtClean="0"/>
              <a:t>What/Why</a:t>
            </a:r>
          </a:p>
          <a:p>
            <a:r>
              <a:rPr lang="en-US" sz="3600" dirty="0" smtClean="0"/>
              <a:t>When</a:t>
            </a:r>
          </a:p>
          <a:p>
            <a:r>
              <a:rPr lang="en-US" sz="3600" dirty="0" smtClean="0"/>
              <a:t>Who</a:t>
            </a:r>
          </a:p>
          <a:p>
            <a:r>
              <a:rPr lang="en-US" sz="3600" dirty="0" smtClean="0"/>
              <a:t>Where</a:t>
            </a:r>
          </a:p>
          <a:p>
            <a:r>
              <a:rPr lang="en-US" sz="3600" dirty="0" smtClean="0"/>
              <a:t>How</a:t>
            </a:r>
          </a:p>
        </p:txBody>
      </p:sp>
      <p:sp>
        <p:nvSpPr>
          <p:cNvPr id="4" name="Slide Number Placeholder 3"/>
          <p:cNvSpPr>
            <a:spLocks noGrp="1"/>
          </p:cNvSpPr>
          <p:nvPr>
            <p:ph type="sldNum" sz="quarter" idx="12"/>
          </p:nvPr>
        </p:nvSpPr>
        <p:spPr/>
        <p:txBody>
          <a:bodyPr/>
          <a:lstStyle/>
          <a:p>
            <a:fld id="{8D01DFD4-4867-4525-85F9-2F8BA3F9D89C}" type="slidenum">
              <a:rPr lang="en-US" smtClean="0"/>
              <a:pPr/>
              <a:t>32</a:t>
            </a:fld>
            <a:endParaRPr lang="en-US"/>
          </a:p>
        </p:txBody>
      </p:sp>
    </p:spTree>
    <p:extLst>
      <p:ext uri="{BB962C8B-B14F-4D97-AF65-F5344CB8AC3E}">
        <p14:creationId xmlns:p14="http://schemas.microsoft.com/office/powerpoint/2010/main" xmlns="" val="316216437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lstStyle/>
          <a:p>
            <a:r>
              <a:rPr lang="en-US" dirty="0" smtClean="0"/>
              <a:t>Thank you!!!</a:t>
            </a:r>
          </a:p>
        </p:txBody>
      </p:sp>
      <p:sp>
        <p:nvSpPr>
          <p:cNvPr id="35842" name="Content Placeholder 2"/>
          <p:cNvSpPr>
            <a:spLocks noGrp="1"/>
          </p:cNvSpPr>
          <p:nvPr>
            <p:ph idx="1"/>
          </p:nvPr>
        </p:nvSpPr>
        <p:spPr/>
        <p:txBody>
          <a:bodyPr/>
          <a:lstStyle/>
          <a:p>
            <a:pPr marL="69850" indent="0">
              <a:buNone/>
            </a:pPr>
            <a:r>
              <a:rPr lang="en-US" dirty="0" smtClean="0"/>
              <a:t>The next development is….</a:t>
            </a:r>
            <a:endParaRPr lang="en-US" dirty="0"/>
          </a:p>
          <a:p>
            <a:endParaRPr lang="en-US" dirty="0"/>
          </a:p>
          <a:p>
            <a:pPr marL="69850" indent="0">
              <a:buNone/>
            </a:pPr>
            <a:r>
              <a:rPr lang="en-US" b="1" dirty="0" smtClean="0"/>
              <a:t>ELIGIBILITY </a:t>
            </a:r>
            <a:r>
              <a:rPr lang="en-US" b="1" dirty="0"/>
              <a:t>AREAS AND USING ASSESSMENT TO DETERMINE NEEDS TO CREATE GOALS AND CHARACTERISTICS OF A STUDENT WITH SPECIAL NEEDS </a:t>
            </a:r>
            <a:endParaRPr lang="en-US" b="1" dirty="0" smtClean="0"/>
          </a:p>
          <a:p>
            <a:pPr marL="69850" indent="0">
              <a:buNone/>
            </a:pPr>
            <a:endParaRPr lang="en-US" dirty="0"/>
          </a:p>
          <a:p>
            <a:r>
              <a:rPr lang="en-US" dirty="0"/>
              <a:t>WHEN: Wednesday, March 25th, 2:30-3:30pm WHERE: Vaca Pena MP Room </a:t>
            </a:r>
            <a:endParaRPr lang="en-US" dirty="0" smtClean="0"/>
          </a:p>
        </p:txBody>
      </p:sp>
      <p:sp>
        <p:nvSpPr>
          <p:cNvPr id="35843"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7FEA069-1767-4BCB-B5EC-C1E47C1FF17D}" type="slidenum">
              <a:rPr lang="en-US"/>
              <a:pPr fontAlgn="base">
                <a:spcBef>
                  <a:spcPct val="0"/>
                </a:spcBef>
                <a:spcAft>
                  <a:spcPct val="0"/>
                </a:spcAft>
              </a:pPr>
              <a:t>33</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What is Classroom </a:t>
            </a:r>
            <a:r>
              <a:rPr lang="en-US" dirty="0"/>
              <a:t>M</a:t>
            </a:r>
            <a:r>
              <a:rPr lang="en-US" dirty="0" smtClean="0"/>
              <a:t>anagement?</a:t>
            </a:r>
            <a:endParaRPr lang="en-US" dirty="0"/>
          </a:p>
        </p:txBody>
      </p:sp>
      <p:sp>
        <p:nvSpPr>
          <p:cNvPr id="3" name="Content Placeholder 2"/>
          <p:cNvSpPr>
            <a:spLocks noGrp="1"/>
          </p:cNvSpPr>
          <p:nvPr>
            <p:ph idx="1"/>
          </p:nvPr>
        </p:nvSpPr>
        <p:spPr/>
        <p:txBody>
          <a:bodyPr rtlCol="0">
            <a:normAutofit fontScale="92500" lnSpcReduction="20000"/>
          </a:bodyPr>
          <a:lstStyle/>
          <a:p>
            <a:pPr indent="-274320" fontAlgn="auto">
              <a:spcAft>
                <a:spcPts val="0"/>
              </a:spcAft>
              <a:defRPr/>
            </a:pPr>
            <a:r>
              <a:rPr lang="en-US" dirty="0" smtClean="0"/>
              <a:t>Behavior theorists support the following idea: </a:t>
            </a:r>
            <a:r>
              <a:rPr lang="en-US" dirty="0"/>
              <a:t>Behaviors always occur within </a:t>
            </a:r>
            <a:r>
              <a:rPr lang="en-US" dirty="0" smtClean="0"/>
              <a:t>an environmental </a:t>
            </a:r>
            <a:r>
              <a:rPr lang="en-US" dirty="0"/>
              <a:t>context </a:t>
            </a:r>
            <a:r>
              <a:rPr lang="en-US" dirty="0" smtClean="0"/>
              <a:t>and conditions </a:t>
            </a:r>
            <a:r>
              <a:rPr lang="en-US" dirty="0"/>
              <a:t>within the environment may contribute, predict or “</a:t>
            </a:r>
            <a:r>
              <a:rPr lang="en-US" dirty="0" smtClean="0"/>
              <a:t>trigger” problem </a:t>
            </a:r>
            <a:r>
              <a:rPr lang="en-US" dirty="0"/>
              <a:t>behaviors</a:t>
            </a:r>
            <a:r>
              <a:rPr lang="en-US" dirty="0" smtClean="0"/>
              <a:t>.</a:t>
            </a:r>
          </a:p>
          <a:p>
            <a:pPr indent="-274320" fontAlgn="auto">
              <a:spcAft>
                <a:spcPts val="0"/>
              </a:spcAft>
              <a:defRPr/>
            </a:pPr>
            <a:r>
              <a:rPr lang="en-US" dirty="0" smtClean="0"/>
              <a:t>Classroom management is all about providing an environment that is predictable and routine so that you can move on with learning.</a:t>
            </a:r>
          </a:p>
          <a:p>
            <a:pPr indent="-274320" fontAlgn="auto">
              <a:spcAft>
                <a:spcPts val="0"/>
              </a:spcAft>
              <a:defRPr/>
            </a:pPr>
            <a:r>
              <a:rPr lang="en-US" dirty="0" smtClean="0"/>
              <a:t>Without predictability and routine, the learning process can be disrupted.</a:t>
            </a:r>
          </a:p>
        </p:txBody>
      </p:sp>
      <p:sp>
        <p:nvSpPr>
          <p:cNvPr id="17411"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FB00D42-6963-4723-89F8-CE169FCBF051}" type="slidenum">
              <a:rPr lang="en-US"/>
              <a:pPr fontAlgn="base">
                <a:spcBef>
                  <a:spcPct val="0"/>
                </a:spcBef>
                <a:spcAft>
                  <a:spcPct val="0"/>
                </a:spcAft>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Classroom Management Continued..</a:t>
            </a:r>
            <a:endParaRPr lang="en-US" dirty="0"/>
          </a:p>
        </p:txBody>
      </p:sp>
      <p:sp>
        <p:nvSpPr>
          <p:cNvPr id="3" name="Content Placeholder 2"/>
          <p:cNvSpPr>
            <a:spLocks noGrp="1"/>
          </p:cNvSpPr>
          <p:nvPr>
            <p:ph idx="1"/>
          </p:nvPr>
        </p:nvSpPr>
        <p:spPr/>
        <p:txBody>
          <a:bodyPr rtlCol="0">
            <a:normAutofit fontScale="85000" lnSpcReduction="20000"/>
          </a:bodyPr>
          <a:lstStyle/>
          <a:p>
            <a:pPr marL="0" indent="0" fontAlgn="auto">
              <a:spcAft>
                <a:spcPts val="0"/>
              </a:spcAft>
              <a:buFont typeface="Wingdings 2" pitchFamily="18" charset="2"/>
              <a:buNone/>
              <a:defRPr/>
            </a:pPr>
            <a:r>
              <a:rPr lang="en-US" dirty="0" smtClean="0"/>
              <a:t>So what are the typical contexts/conditions analyzed when one wants to look at various aspects of the classroom that need to be managed:</a:t>
            </a:r>
          </a:p>
          <a:p>
            <a:pPr indent="-274320" fontAlgn="auto">
              <a:spcAft>
                <a:spcPts val="0"/>
              </a:spcAft>
              <a:defRPr/>
            </a:pPr>
            <a:r>
              <a:rPr lang="en-US" dirty="0"/>
              <a:t>Physical Setting</a:t>
            </a:r>
          </a:p>
          <a:p>
            <a:pPr indent="-274320" fontAlgn="auto">
              <a:spcAft>
                <a:spcPts val="0"/>
              </a:spcAft>
              <a:defRPr/>
            </a:pPr>
            <a:r>
              <a:rPr lang="en-US" dirty="0" smtClean="0"/>
              <a:t>Social </a:t>
            </a:r>
            <a:r>
              <a:rPr lang="en-US" dirty="0"/>
              <a:t>Setting</a:t>
            </a:r>
          </a:p>
          <a:p>
            <a:pPr indent="-274320" fontAlgn="auto">
              <a:spcAft>
                <a:spcPts val="0"/>
              </a:spcAft>
              <a:defRPr/>
            </a:pPr>
            <a:r>
              <a:rPr lang="en-US" dirty="0" smtClean="0"/>
              <a:t>Instructional </a:t>
            </a:r>
            <a:r>
              <a:rPr lang="en-US" dirty="0"/>
              <a:t>Strategies, curriculum and activities</a:t>
            </a:r>
          </a:p>
          <a:p>
            <a:pPr indent="-274320" fontAlgn="auto">
              <a:spcAft>
                <a:spcPts val="0"/>
              </a:spcAft>
              <a:defRPr/>
            </a:pPr>
            <a:r>
              <a:rPr lang="en-US" dirty="0" smtClean="0"/>
              <a:t>Scheduling </a:t>
            </a:r>
            <a:r>
              <a:rPr lang="en-US" dirty="0"/>
              <a:t>Factors</a:t>
            </a:r>
          </a:p>
          <a:p>
            <a:pPr indent="-274320" fontAlgn="auto">
              <a:spcAft>
                <a:spcPts val="0"/>
              </a:spcAft>
              <a:defRPr/>
            </a:pPr>
            <a:r>
              <a:rPr lang="en-US" dirty="0" smtClean="0"/>
              <a:t>Degree </a:t>
            </a:r>
            <a:r>
              <a:rPr lang="en-US" dirty="0"/>
              <a:t>of Independence</a:t>
            </a:r>
          </a:p>
          <a:p>
            <a:pPr indent="-274320" fontAlgn="auto">
              <a:spcAft>
                <a:spcPts val="0"/>
              </a:spcAft>
              <a:defRPr/>
            </a:pPr>
            <a:r>
              <a:rPr lang="en-US" dirty="0" smtClean="0"/>
              <a:t>Degree </a:t>
            </a:r>
            <a:r>
              <a:rPr lang="en-US" dirty="0"/>
              <a:t>of Participation</a:t>
            </a:r>
          </a:p>
          <a:p>
            <a:pPr indent="-274320" fontAlgn="auto">
              <a:spcAft>
                <a:spcPts val="0"/>
              </a:spcAft>
              <a:defRPr/>
            </a:pPr>
            <a:r>
              <a:rPr lang="en-US" dirty="0" smtClean="0"/>
              <a:t>Social </a:t>
            </a:r>
            <a:r>
              <a:rPr lang="en-US" dirty="0"/>
              <a:t>Interaction</a:t>
            </a:r>
          </a:p>
          <a:p>
            <a:pPr indent="-274320" fontAlgn="auto">
              <a:spcAft>
                <a:spcPts val="0"/>
              </a:spcAft>
              <a:defRPr/>
            </a:pPr>
            <a:r>
              <a:rPr lang="en-US" dirty="0" smtClean="0"/>
              <a:t>Degree </a:t>
            </a:r>
            <a:r>
              <a:rPr lang="en-US" dirty="0"/>
              <a:t>of </a:t>
            </a:r>
            <a:r>
              <a:rPr lang="en-US" dirty="0" smtClean="0"/>
              <a:t>Choice</a:t>
            </a:r>
          </a:p>
          <a:p>
            <a:pPr marL="0" indent="0" fontAlgn="auto">
              <a:spcAft>
                <a:spcPts val="0"/>
              </a:spcAft>
              <a:buFont typeface="Wingdings 2" pitchFamily="18" charset="2"/>
              <a:buNone/>
              <a:defRPr/>
            </a:pPr>
            <a:endParaRPr lang="en-US" dirty="0" smtClean="0"/>
          </a:p>
        </p:txBody>
      </p:sp>
      <p:sp>
        <p:nvSpPr>
          <p:cNvPr id="18435"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B2368F9-A3B6-4CF8-AC39-244D648E439B}" type="slidenum">
              <a:rPr lang="en-US"/>
              <a:pPr fontAlgn="base">
                <a:spcBef>
                  <a:spcPct val="0"/>
                </a:spcBef>
                <a:spcAft>
                  <a:spcPct val="0"/>
                </a:spcAft>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What Classroom Management </a:t>
            </a:r>
            <a:r>
              <a:rPr lang="en-US" u="sng" dirty="0"/>
              <a:t>IS </a:t>
            </a:r>
            <a:r>
              <a:rPr lang="en-US" u="sng" dirty="0" smtClean="0"/>
              <a:t>NOT…</a:t>
            </a:r>
            <a:endParaRPr lang="en-US" dirty="0"/>
          </a:p>
        </p:txBody>
      </p:sp>
      <p:sp>
        <p:nvSpPr>
          <p:cNvPr id="3" name="Content Placeholder 2"/>
          <p:cNvSpPr>
            <a:spLocks noGrp="1"/>
          </p:cNvSpPr>
          <p:nvPr>
            <p:ph idx="1"/>
          </p:nvPr>
        </p:nvSpPr>
        <p:spPr/>
        <p:txBody>
          <a:bodyPr rtlCol="0">
            <a:normAutofit fontScale="85000" lnSpcReduction="20000"/>
          </a:bodyPr>
          <a:lstStyle/>
          <a:p>
            <a:pPr indent="-274320" fontAlgn="auto">
              <a:spcAft>
                <a:spcPts val="0"/>
              </a:spcAft>
              <a:defRPr/>
            </a:pPr>
            <a:r>
              <a:rPr lang="en-US" u="sng" dirty="0" smtClean="0"/>
              <a:t>Classroom discipline </a:t>
            </a:r>
            <a:r>
              <a:rPr lang="en-US" dirty="0" smtClean="0"/>
              <a:t>is a reactive strategy.  It has a small place in its influence on overall classroom behavior.  It is not considered a management tool.  </a:t>
            </a:r>
          </a:p>
          <a:p>
            <a:pPr indent="-274320" fontAlgn="auto">
              <a:spcAft>
                <a:spcPts val="0"/>
              </a:spcAft>
              <a:defRPr/>
            </a:pPr>
            <a:r>
              <a:rPr lang="en-US" dirty="0" smtClean="0"/>
              <a:t>Harry Wong is a good resource on Classroom Management versus Classroom Discipline.  </a:t>
            </a:r>
          </a:p>
          <a:p>
            <a:pPr indent="-274320" fontAlgn="auto">
              <a:spcAft>
                <a:spcPts val="0"/>
              </a:spcAft>
              <a:defRPr/>
            </a:pPr>
            <a:r>
              <a:rPr lang="en-US" dirty="0" smtClean="0"/>
              <a:t>According to Harry Wong, an effective teacher manages a classroom while an ineffective teacher disciplines the classroom.  </a:t>
            </a:r>
          </a:p>
          <a:p>
            <a:pPr indent="-274320" fontAlgn="auto">
              <a:spcAft>
                <a:spcPts val="0"/>
              </a:spcAft>
              <a:defRPr/>
            </a:pPr>
            <a:r>
              <a:rPr lang="en-US" dirty="0" smtClean="0"/>
              <a:t>We will talk about some discipline type strategies following the management strategies.  However, discipline varies from school to school, so we will try to highlight for you some best practices.  </a:t>
            </a:r>
            <a:endParaRPr lang="en-US" dirty="0"/>
          </a:p>
        </p:txBody>
      </p:sp>
      <p:sp>
        <p:nvSpPr>
          <p:cNvPr id="19459"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B6B17C7-B205-4414-B861-0C35768808C8}" type="slidenum">
              <a:rPr lang="en-US"/>
              <a:pPr fontAlgn="base">
                <a:spcBef>
                  <a:spcPct val="0"/>
                </a:spcBef>
                <a:spcAft>
                  <a:spcPct val="0"/>
                </a:spcAft>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little bit of Harry “Live”</a:t>
            </a:r>
            <a:endParaRPr lang="en-US" dirty="0"/>
          </a:p>
        </p:txBody>
      </p:sp>
      <p:sp>
        <p:nvSpPr>
          <p:cNvPr id="3" name="Content Placeholder 2"/>
          <p:cNvSpPr>
            <a:spLocks noGrp="1"/>
          </p:cNvSpPr>
          <p:nvPr>
            <p:ph idx="1"/>
          </p:nvPr>
        </p:nvSpPr>
        <p:spPr/>
        <p:txBody>
          <a:bodyPr/>
          <a:lstStyle/>
          <a:p>
            <a:pPr marL="69850" indent="0">
              <a:buNone/>
            </a:pPr>
            <a:r>
              <a:rPr lang="en-US" dirty="0" smtClean="0">
                <a:hlinkClick r:id="rId2"/>
              </a:rPr>
              <a:t>First Days of School</a:t>
            </a:r>
            <a:endParaRPr lang="en-US" dirty="0"/>
          </a:p>
        </p:txBody>
      </p:sp>
      <p:sp>
        <p:nvSpPr>
          <p:cNvPr id="4" name="Slide Number Placeholder 3"/>
          <p:cNvSpPr>
            <a:spLocks noGrp="1"/>
          </p:cNvSpPr>
          <p:nvPr>
            <p:ph type="sldNum" sz="quarter" idx="12"/>
          </p:nvPr>
        </p:nvSpPr>
        <p:spPr/>
        <p:txBody>
          <a:bodyPr/>
          <a:lstStyle/>
          <a:p>
            <a:pPr>
              <a:defRPr/>
            </a:pPr>
            <a:fld id="{99799FFD-6E09-40E5-94BA-7CB6A601EE15}" type="slidenum">
              <a:rPr lang="en-US" smtClean="0"/>
              <a:pPr>
                <a:defRPr/>
              </a:pPr>
              <a:t>7</a:t>
            </a:fld>
            <a:endParaRPr lang="en-US"/>
          </a:p>
        </p:txBody>
      </p:sp>
    </p:spTree>
    <p:extLst>
      <p:ext uri="{BB962C8B-B14F-4D97-AF65-F5344CB8AC3E}">
        <p14:creationId xmlns:p14="http://schemas.microsoft.com/office/powerpoint/2010/main" xmlns="" val="803894136"/>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Let’s Take a Look at Your Role in a Well-Managed Classroom</a:t>
            </a:r>
            <a:endParaRPr lang="en-US" dirty="0"/>
          </a:p>
        </p:txBody>
      </p:sp>
      <p:sp>
        <p:nvSpPr>
          <p:cNvPr id="3" name="Content Placeholder 2"/>
          <p:cNvSpPr>
            <a:spLocks noGrp="1"/>
          </p:cNvSpPr>
          <p:nvPr>
            <p:ph idx="1"/>
          </p:nvPr>
        </p:nvSpPr>
        <p:spPr/>
        <p:txBody>
          <a:bodyPr rtlCol="0">
            <a:normAutofit fontScale="92500" lnSpcReduction="20000"/>
          </a:bodyPr>
          <a:lstStyle/>
          <a:p>
            <a:pPr indent="-274320" fontAlgn="auto">
              <a:spcAft>
                <a:spcPts val="0"/>
              </a:spcAft>
              <a:defRPr/>
            </a:pPr>
            <a:r>
              <a:rPr lang="en-US" dirty="0" smtClean="0"/>
              <a:t>The Characteristics of a well-managed classroom are:</a:t>
            </a:r>
          </a:p>
          <a:p>
            <a:pPr marL="525780" indent="-457200" fontAlgn="auto">
              <a:spcAft>
                <a:spcPts val="0"/>
              </a:spcAft>
              <a:buFont typeface="+mj-lt"/>
              <a:buAutoNum type="arabicPeriod"/>
              <a:defRPr/>
            </a:pPr>
            <a:r>
              <a:rPr lang="en-US" dirty="0" smtClean="0"/>
              <a:t>Students are deeply involved with their work, especially with academic, teacher-led instruction.</a:t>
            </a:r>
          </a:p>
          <a:p>
            <a:pPr marL="525780" indent="-457200" fontAlgn="auto">
              <a:spcAft>
                <a:spcPts val="0"/>
              </a:spcAft>
              <a:buFont typeface="+mj-lt"/>
              <a:buAutoNum type="arabicPeriod"/>
              <a:defRPr/>
            </a:pPr>
            <a:r>
              <a:rPr lang="en-US" dirty="0" smtClean="0"/>
              <a:t>Students know what is expected of them and are generally successful.</a:t>
            </a:r>
          </a:p>
          <a:p>
            <a:pPr marL="525780" indent="-457200" fontAlgn="auto">
              <a:spcAft>
                <a:spcPts val="0"/>
              </a:spcAft>
              <a:buFont typeface="+mj-lt"/>
              <a:buAutoNum type="arabicPeriod"/>
              <a:defRPr/>
            </a:pPr>
            <a:r>
              <a:rPr lang="en-US" dirty="0" smtClean="0"/>
              <a:t>There is relatively little wasted time, confusion, or disruption.</a:t>
            </a:r>
          </a:p>
          <a:p>
            <a:pPr marL="525780" indent="-457200" fontAlgn="auto">
              <a:spcAft>
                <a:spcPts val="0"/>
              </a:spcAft>
              <a:buFont typeface="+mj-lt"/>
              <a:buAutoNum type="arabicPeriod"/>
              <a:defRPr/>
            </a:pPr>
            <a:r>
              <a:rPr lang="en-US" dirty="0" smtClean="0"/>
              <a:t>The climate of the classroom is work-oriented but relaxed and pleasant.</a:t>
            </a:r>
            <a:endParaRPr lang="en-US" dirty="0"/>
          </a:p>
        </p:txBody>
      </p:sp>
      <p:sp>
        <p:nvSpPr>
          <p:cNvPr id="20483"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77514BD-18AE-484E-88DF-3EFA338F16D4}" type="slidenum">
              <a:rPr lang="en-US"/>
              <a:pPr fontAlgn="base">
                <a:spcBef>
                  <a:spcPct val="0"/>
                </a:spcBef>
                <a:spcAft>
                  <a:spcPct val="0"/>
                </a:spcAft>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High Level of Student </a:t>
            </a:r>
            <a:r>
              <a:rPr lang="en-US" dirty="0"/>
              <a:t>I</a:t>
            </a:r>
            <a:r>
              <a:rPr lang="en-US" dirty="0" smtClean="0"/>
              <a:t>nvolvement </a:t>
            </a:r>
            <a:r>
              <a:rPr lang="en-US" dirty="0"/>
              <a:t>W</a:t>
            </a:r>
            <a:r>
              <a:rPr lang="en-US" dirty="0" smtClean="0"/>
              <a:t>ith Work</a:t>
            </a:r>
            <a:endParaRPr lang="en-US" dirty="0"/>
          </a:p>
        </p:txBody>
      </p:sp>
      <p:sp>
        <p:nvSpPr>
          <p:cNvPr id="3" name="Content Placeholder 2"/>
          <p:cNvSpPr>
            <a:spLocks noGrp="1"/>
          </p:cNvSpPr>
          <p:nvPr>
            <p:ph idx="1"/>
          </p:nvPr>
        </p:nvSpPr>
        <p:spPr/>
        <p:txBody>
          <a:bodyPr rtlCol="0">
            <a:normAutofit fontScale="77500" lnSpcReduction="20000"/>
          </a:bodyPr>
          <a:lstStyle/>
          <a:p>
            <a:pPr indent="-274320" fontAlgn="auto">
              <a:spcAft>
                <a:spcPts val="0"/>
              </a:spcAft>
              <a:defRPr/>
            </a:pPr>
            <a:r>
              <a:rPr lang="en-US" dirty="0" smtClean="0"/>
              <a:t>There are four kinds of time at school:  </a:t>
            </a:r>
            <a:r>
              <a:rPr lang="en-US" b="1" dirty="0" smtClean="0"/>
              <a:t>Allocated Time </a:t>
            </a:r>
            <a:r>
              <a:rPr lang="en-US" dirty="0" smtClean="0"/>
              <a:t>(the amount of time given to a student for learning), </a:t>
            </a:r>
            <a:r>
              <a:rPr lang="en-US" b="1" dirty="0" smtClean="0"/>
              <a:t>Instructional Time </a:t>
            </a:r>
            <a:r>
              <a:rPr lang="en-US" dirty="0" smtClean="0"/>
              <a:t>(the time you can observe a teacher teaching), </a:t>
            </a:r>
            <a:r>
              <a:rPr lang="en-US" b="1" dirty="0" smtClean="0"/>
              <a:t>Engaged Time </a:t>
            </a:r>
            <a:r>
              <a:rPr lang="en-US" dirty="0" smtClean="0"/>
              <a:t>(the time you can observe a student involved/engaged), and </a:t>
            </a:r>
            <a:r>
              <a:rPr lang="en-US" b="1" dirty="0" smtClean="0"/>
              <a:t>Academic Learning Time </a:t>
            </a:r>
            <a:r>
              <a:rPr lang="en-US" dirty="0" smtClean="0"/>
              <a:t>(the amount of time that the teacher can prove or demonstrate that the student has learned the content/mastered the skill.</a:t>
            </a:r>
          </a:p>
          <a:p>
            <a:pPr indent="-274320" fontAlgn="auto">
              <a:spcAft>
                <a:spcPts val="0"/>
              </a:spcAft>
              <a:defRPr/>
            </a:pPr>
            <a:r>
              <a:rPr lang="en-US" dirty="0" smtClean="0"/>
              <a:t>Of the four kinds of time, only academic learning time has a direct correlation with achievement </a:t>
            </a:r>
          </a:p>
          <a:p>
            <a:pPr indent="-274320" fontAlgn="auto">
              <a:spcAft>
                <a:spcPts val="0"/>
              </a:spcAft>
              <a:defRPr/>
            </a:pPr>
            <a:r>
              <a:rPr lang="en-US" dirty="0" smtClean="0"/>
              <a:t>The person who does the work is the ONLY one who learns</a:t>
            </a:r>
          </a:p>
          <a:p>
            <a:pPr indent="-274320" fontAlgn="auto">
              <a:spcAft>
                <a:spcPts val="0"/>
              </a:spcAft>
              <a:defRPr/>
            </a:pPr>
            <a:r>
              <a:rPr lang="en-US" dirty="0" smtClean="0"/>
              <a:t>Research shows different types of tasks correlate to how much students retain</a:t>
            </a:r>
          </a:p>
          <a:p>
            <a:pPr indent="-274320" fontAlgn="auto">
              <a:spcAft>
                <a:spcPts val="0"/>
              </a:spcAft>
              <a:defRPr/>
            </a:pPr>
            <a:endParaRPr lang="en-US" dirty="0" smtClean="0"/>
          </a:p>
          <a:p>
            <a:pPr indent="-274320" fontAlgn="auto">
              <a:spcAft>
                <a:spcPts val="0"/>
              </a:spcAft>
              <a:defRPr/>
            </a:pPr>
            <a:endParaRPr lang="en-US" dirty="0"/>
          </a:p>
        </p:txBody>
      </p:sp>
      <p:sp>
        <p:nvSpPr>
          <p:cNvPr id="21507"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D32324B-3BAB-40B0-9398-5A5A529CFD6C}" type="slidenum">
              <a:rPr lang="en-US"/>
              <a:pPr fontAlgn="base">
                <a:spcBef>
                  <a:spcPct val="0"/>
                </a:spcBef>
                <a:spcAft>
                  <a:spcPct val="0"/>
                </a:spcAft>
              </a:pPr>
              <a:t>9</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10126</TotalTime>
  <Words>2055</Words>
  <Application>Microsoft Office PowerPoint</Application>
  <PresentationFormat>On-screen Show (4:3)</PresentationFormat>
  <Paragraphs>200</Paragraphs>
  <Slides>33</Slides>
  <Notes>5</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Austin</vt:lpstr>
      <vt:lpstr>Positive Behavior Supports &amp; Classroom Management</vt:lpstr>
      <vt:lpstr>First Orders of Business</vt:lpstr>
      <vt:lpstr>Giving credit where credit is due…</vt:lpstr>
      <vt:lpstr>What is Classroom Management?</vt:lpstr>
      <vt:lpstr>Classroom Management Continued..</vt:lpstr>
      <vt:lpstr>What Classroom Management IS NOT…</vt:lpstr>
      <vt:lpstr>A little bit of Harry “Live”</vt:lpstr>
      <vt:lpstr>Let’s Take a Look at Your Role in a Well-Managed Classroom</vt:lpstr>
      <vt:lpstr>High Level of Student Involvement With Work</vt:lpstr>
      <vt:lpstr>Top three Ways to Increase Student Involvement</vt:lpstr>
      <vt:lpstr>POP QUIZ!!!</vt:lpstr>
      <vt:lpstr>Clear Student Expectations</vt:lpstr>
      <vt:lpstr>Top Three Ways To Give Clear Expectations</vt:lpstr>
      <vt:lpstr>POP QUIZ!!!</vt:lpstr>
      <vt:lpstr>Relatively Little Wasted Time, Confusion, or Disruption</vt:lpstr>
      <vt:lpstr>Top Three Ways Build Procedures and Routines</vt:lpstr>
      <vt:lpstr>More on Routines and Procedures</vt:lpstr>
      <vt:lpstr>Slide 18</vt:lpstr>
      <vt:lpstr>Slide 19</vt:lpstr>
      <vt:lpstr>Slide 20</vt:lpstr>
      <vt:lpstr>Slide 21</vt:lpstr>
      <vt:lpstr>POP QUIZ</vt:lpstr>
      <vt:lpstr>Work-Oriented but Relaxed and Pleasant Climate</vt:lpstr>
      <vt:lpstr>Top Three Ways to Bring Your class to Attention:  </vt:lpstr>
      <vt:lpstr>Slide 25</vt:lpstr>
      <vt:lpstr>Top Three Ways to Praise the Deed and Encourage the Student:</vt:lpstr>
      <vt:lpstr>Top Three Ways to be Positive</vt:lpstr>
      <vt:lpstr>What Classroom Management IS NOT  - A revisit:</vt:lpstr>
      <vt:lpstr>What is Discipline?</vt:lpstr>
      <vt:lpstr>The “When’s” of Discipline</vt:lpstr>
      <vt:lpstr> The “Who’s” of Discipline</vt:lpstr>
      <vt:lpstr>Discipline Wrap-up</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Managing an Active Classroom</dc:title>
  <dc:creator>vusd</dc:creator>
  <cp:lastModifiedBy>bettyb</cp:lastModifiedBy>
  <cp:revision>66</cp:revision>
  <cp:lastPrinted>2014-11-12T18:34:52Z</cp:lastPrinted>
  <dcterms:created xsi:type="dcterms:W3CDTF">2014-11-12T16:58:39Z</dcterms:created>
  <dcterms:modified xsi:type="dcterms:W3CDTF">2015-05-20T19:05:20Z</dcterms:modified>
</cp:coreProperties>
</file>