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82" r:id="rId13"/>
    <p:sldId id="267" r:id="rId14"/>
    <p:sldId id="271" r:id="rId15"/>
    <p:sldId id="268" r:id="rId16"/>
    <p:sldId id="269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5" r:id="rId28"/>
    <p:sldId id="283" r:id="rId29"/>
    <p:sldId id="284" r:id="rId30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37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59D0C18E-7F8A-447D-ABF2-730EB31C9A0D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4AFFA483-6A98-41EA-B56E-FE292C4FD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9797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F689-EB34-499B-9DA6-B00F0499B5D4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2009-AD5C-4ABC-9A76-6E28E2714C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1654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F689-EB34-499B-9DA6-B00F0499B5D4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2009-AD5C-4ABC-9A76-6E28E2714C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7661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F689-EB34-499B-9DA6-B00F0499B5D4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2009-AD5C-4ABC-9A76-6E28E2714C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8558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F689-EB34-499B-9DA6-B00F0499B5D4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2009-AD5C-4ABC-9A76-6E28E2714C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0502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F689-EB34-499B-9DA6-B00F0499B5D4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2009-AD5C-4ABC-9A76-6E28E2714C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1208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F689-EB34-499B-9DA6-B00F0499B5D4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2009-AD5C-4ABC-9A76-6E28E2714C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1083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F689-EB34-499B-9DA6-B00F0499B5D4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2009-AD5C-4ABC-9A76-6E28E2714C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8691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F689-EB34-499B-9DA6-B00F0499B5D4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2009-AD5C-4ABC-9A76-6E28E2714C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5144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F689-EB34-499B-9DA6-B00F0499B5D4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2009-AD5C-4ABC-9A76-6E28E2714C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796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F689-EB34-499B-9DA6-B00F0499B5D4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2009-AD5C-4ABC-9A76-6E28E2714C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4766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F689-EB34-499B-9DA6-B00F0499B5D4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2009-AD5C-4ABC-9A76-6E28E2714C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0850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EF689-EB34-499B-9DA6-B00F0499B5D4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12009-AD5C-4ABC-9A76-6E28E2714C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37243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Special Education Process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And </a:t>
            </a:r>
          </a:p>
          <a:p>
            <a:r>
              <a:rPr lang="en-US" b="1" dirty="0" smtClean="0"/>
              <a:t>Eligibility Categories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282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Special Education Eligibility</a:t>
            </a:r>
            <a:br>
              <a:rPr lang="en-US" dirty="0" smtClean="0"/>
            </a:br>
            <a:r>
              <a:rPr lang="en-US" dirty="0" smtClean="0"/>
              <a:t>Categories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Specific Learning Disability</a:t>
            </a:r>
          </a:p>
          <a:p>
            <a:r>
              <a:rPr lang="en-US" dirty="0" smtClean="0"/>
              <a:t>Speech/Language Impairment</a:t>
            </a:r>
          </a:p>
          <a:p>
            <a:r>
              <a:rPr lang="en-US" dirty="0" smtClean="0"/>
              <a:t>Emotional Disturbance</a:t>
            </a:r>
          </a:p>
          <a:p>
            <a:r>
              <a:rPr lang="en-US" dirty="0" smtClean="0"/>
              <a:t>Intellectual Disability</a:t>
            </a:r>
          </a:p>
          <a:p>
            <a:r>
              <a:rPr lang="en-US" dirty="0" smtClean="0"/>
              <a:t>Other Health Impairment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Autism</a:t>
            </a:r>
          </a:p>
          <a:p>
            <a:r>
              <a:rPr lang="en-US" dirty="0" smtClean="0"/>
              <a:t>Deaf-Blindness</a:t>
            </a:r>
          </a:p>
          <a:p>
            <a:r>
              <a:rPr lang="en-US" dirty="0" smtClean="0"/>
              <a:t>Deafness</a:t>
            </a:r>
          </a:p>
          <a:p>
            <a:r>
              <a:rPr lang="en-US" dirty="0" smtClean="0"/>
              <a:t>Hearing Impairment</a:t>
            </a:r>
          </a:p>
          <a:p>
            <a:r>
              <a:rPr lang="en-US" dirty="0" smtClean="0"/>
              <a:t>Multiple Disabilities</a:t>
            </a:r>
          </a:p>
          <a:p>
            <a:r>
              <a:rPr lang="en-US" dirty="0" smtClean="0"/>
              <a:t>Orthopedic Impairment</a:t>
            </a:r>
          </a:p>
          <a:p>
            <a:r>
              <a:rPr lang="en-US" dirty="0" smtClean="0"/>
              <a:t>Traumatic Brain Injury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659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Education Eligibility</a:t>
            </a:r>
            <a:endParaRPr lang="en-US" dirty="0"/>
          </a:p>
        </p:txBody>
      </p:sp>
      <p:pic>
        <p:nvPicPr>
          <p:cNvPr id="3" name="Picture 5" descr="C:\Users\mmann\AppData\Local\Microsoft\Windows\Temporary Internet Files\Content.IE5\KQ1DAZAH\Special-Educati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799"/>
            <a:ext cx="6858000" cy="5385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1436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86601174"/>
              </p:ext>
            </p:extLst>
          </p:nvPr>
        </p:nvGraphicFramePr>
        <p:xfrm>
          <a:off x="304801" y="1142999"/>
          <a:ext cx="8382000" cy="54753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6486"/>
                <a:gridCol w="1211445"/>
                <a:gridCol w="4614069"/>
              </a:tblGrid>
              <a:tr h="7611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Special Education Eligibility Category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Number of VUSD Students in this category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Percent of VUSD special education students identified eligibility on IEPs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23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 Specific Learning Disability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29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 Speech/Language Impairment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342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23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 Other Health Impairment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23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 Autism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23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 Emotional Disturbance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23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6. Intellectual Disability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23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7. Hearing Impairment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23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8. Orthopedic Impairment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0.8%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23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9. Visual  Impairment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0.7%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23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10.Traumatic Brain Injury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0.07%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23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11. Deafness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0.07%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23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12. Deaf-Blindness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23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13. Multiple Disabilities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29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 VUSD SpEd Students on Dec 2015 State Report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1378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31938" y="2032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130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Learning Disability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have psychological processing deficit in: visual/motor, phonological processing (score at or below 10%tile) or other area of processing</a:t>
            </a:r>
          </a:p>
          <a:p>
            <a:r>
              <a:rPr lang="en-US" dirty="0" smtClean="0"/>
              <a:t>Must have significant discrepancy (19 points) between ability (IQ) and academic achievement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015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Speech/Language Impairment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child may exhibit difficulties with:</a:t>
            </a:r>
          </a:p>
          <a:p>
            <a:r>
              <a:rPr lang="en-US" dirty="0" smtClean="0"/>
              <a:t>Fluency-stuttering</a:t>
            </a:r>
          </a:p>
          <a:p>
            <a:r>
              <a:rPr lang="en-US" dirty="0" smtClean="0"/>
              <a:t>Articulation-speech sounds</a:t>
            </a:r>
          </a:p>
          <a:p>
            <a:r>
              <a:rPr lang="en-US" dirty="0" smtClean="0"/>
              <a:t>Language delay (scores at or below 7</a:t>
            </a:r>
            <a:r>
              <a:rPr lang="en-US" baseline="30000" dirty="0" smtClean="0"/>
              <a:t>th</a:t>
            </a:r>
            <a:r>
              <a:rPr lang="en-US" dirty="0" smtClean="0"/>
              <a:t> %tile)- understanding and use of language including grammar, syntax, morphology, semantics or pragmatics.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926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Intellectual Disability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IQ below standard score of 70</a:t>
            </a:r>
          </a:p>
          <a:p>
            <a:r>
              <a:rPr lang="en-US" dirty="0" smtClean="0"/>
              <a:t>Adaptive behavior score below 70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388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or may not have medical diagnosis of autism</a:t>
            </a:r>
          </a:p>
          <a:p>
            <a:r>
              <a:rPr lang="en-US" dirty="0" smtClean="0"/>
              <a:t>District must evaluate to identify characteristics of autism</a:t>
            </a:r>
          </a:p>
          <a:p>
            <a:r>
              <a:rPr lang="en-US" dirty="0" smtClean="0"/>
              <a:t>Special Education Eligibility criteria for autism is much less stringent than DSM-5 medical diagnostic criteria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841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Disturbance (ED)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District must evaluate for evidence of ED</a:t>
            </a:r>
          </a:p>
          <a:p>
            <a:r>
              <a:rPr lang="en-US" dirty="0" smtClean="0"/>
              <a:t>Child may or may not have a medical diagnosis </a:t>
            </a:r>
          </a:p>
          <a:p>
            <a:r>
              <a:rPr lang="en-US" dirty="0" smtClean="0"/>
              <a:t>ED is different from social maladjustment: oppositional defiance disorder or conduct disorder (these are said to be under control of the individual while ED and resulting behaviors are not)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141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Health Impairment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means having limited strength, vitality, or alertness, including a heightened alertness to environmental </a:t>
            </a:r>
            <a:r>
              <a:rPr lang="en-US" dirty="0" smtClean="0"/>
              <a:t>stimuli, that </a:t>
            </a:r>
            <a:r>
              <a:rPr lang="en-US" dirty="0"/>
              <a:t>results in limited alertness with respect to the educational environment that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UcParenBoth"/>
            </a:pPr>
            <a:r>
              <a:rPr lang="en-US" dirty="0" smtClean="0"/>
              <a:t>Is </a:t>
            </a:r>
            <a:r>
              <a:rPr lang="en-US" dirty="0"/>
              <a:t>due to chronic or acute health problems such as asthma, attention deficit disorder or attention deficit hyperactivity disorder, </a:t>
            </a:r>
            <a:r>
              <a:rPr lang="en-US" dirty="0" smtClean="0"/>
              <a:t>diabetes, epilepsy</a:t>
            </a:r>
            <a:r>
              <a:rPr lang="en-US" dirty="0"/>
              <a:t>, a heart condition, hemophilia, lead poisoning, leukemia, nephritis, rheumatic fever, sickle cell anemia, and Tourette syndrome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(B</a:t>
            </a:r>
            <a:r>
              <a:rPr lang="en-US" dirty="0"/>
              <a:t>) Adversely affects a child's educational performance.</a:t>
            </a:r>
          </a:p>
        </p:txBody>
      </p:sp>
    </p:spTree>
    <p:extLst>
      <p:ext uri="{BB962C8B-B14F-4D97-AF65-F5344CB8AC3E}">
        <p14:creationId xmlns:p14="http://schemas.microsoft.com/office/powerpoint/2010/main" xmlns="" val="113682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Traumatic Brain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u="sng" dirty="0"/>
              <a:t>Traumatic brain injury</a:t>
            </a:r>
            <a:r>
              <a:rPr lang="en-US" dirty="0"/>
              <a:t> means an acquired injury to the brain caused by an external physical force, resulting in total or </a:t>
            </a:r>
            <a:r>
              <a:rPr lang="en-US" dirty="0" smtClean="0"/>
              <a:t>partial functional </a:t>
            </a:r>
            <a:r>
              <a:rPr lang="en-US" dirty="0"/>
              <a:t>disability or psychosocial impairment, or both, that adversely affects a child's educational performance. Traumatic brain </a:t>
            </a:r>
            <a:r>
              <a:rPr lang="en-US" dirty="0" smtClean="0"/>
              <a:t>injury applies </a:t>
            </a:r>
            <a:r>
              <a:rPr lang="en-US" dirty="0"/>
              <a:t>to open or closed head injuries resulting in impairments in one or more areas, such as cognition; language; memory; </a:t>
            </a:r>
            <a:r>
              <a:rPr lang="en-US" dirty="0" smtClean="0"/>
              <a:t>attention; reasoning</a:t>
            </a:r>
            <a:r>
              <a:rPr lang="en-US" dirty="0"/>
              <a:t>; abstract thinking; judgment; problem-solving; sensory, perceptual, and motor abilities; psychosocial behavior; </a:t>
            </a:r>
            <a:r>
              <a:rPr lang="en-US" dirty="0" smtClean="0"/>
              <a:t>physical functions</a:t>
            </a:r>
            <a:r>
              <a:rPr lang="en-US" dirty="0"/>
              <a:t>; information processing; and speech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Traumatic brain injury does not apply to brain injuries that are congenital or degenerative, or to brain injuries induced by birth trauma.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437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Education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Assessment</a:t>
            </a:r>
          </a:p>
          <a:p>
            <a:r>
              <a:rPr lang="en-US" sz="4000" dirty="0" smtClean="0"/>
              <a:t>Need </a:t>
            </a:r>
          </a:p>
          <a:p>
            <a:r>
              <a:rPr lang="en-US" sz="4000" dirty="0" smtClean="0"/>
              <a:t>Goals</a:t>
            </a:r>
          </a:p>
          <a:p>
            <a:r>
              <a:rPr lang="en-US" sz="4000" dirty="0" smtClean="0"/>
              <a:t>Services</a:t>
            </a:r>
          </a:p>
          <a:p>
            <a:r>
              <a:rPr lang="en-US" sz="4000" dirty="0" smtClean="0"/>
              <a:t>Placement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C:\Users\mmann\AppData\Local\Microsoft\Windows\Temporary Internet Files\Content.IE5\3B589H69\clipart-kid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201" y="1524000"/>
            <a:ext cx="4990884" cy="474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0189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Impairment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Visual impairment</a:t>
            </a:r>
            <a:r>
              <a:rPr lang="en-US" dirty="0"/>
              <a:t> including blindness means an impairment in vision that, even with correction, adversely affects a </a:t>
            </a:r>
            <a:r>
              <a:rPr lang="en-US" dirty="0" smtClean="0"/>
              <a:t>child‘s educational </a:t>
            </a:r>
            <a:r>
              <a:rPr lang="en-US" dirty="0"/>
              <a:t>performance. The term includes both partial sight and blindness.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500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Deaf-Blindness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Deaf-blindness</a:t>
            </a:r>
            <a:r>
              <a:rPr lang="en-US" dirty="0"/>
              <a:t> means concomitant hearing and visual impairments, the combination of which causes such severe communication and</a:t>
            </a:r>
          </a:p>
          <a:p>
            <a:r>
              <a:rPr lang="en-US" dirty="0"/>
              <a:t>other developmental and educational needs that they cannot be accommodated in special education programs solely for children with</a:t>
            </a:r>
          </a:p>
          <a:p>
            <a:r>
              <a:rPr lang="en-US" dirty="0"/>
              <a:t>deafness or children with blindness.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488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Deafness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Deafness</a:t>
            </a:r>
            <a:r>
              <a:rPr lang="en-US" dirty="0"/>
              <a:t> means a hearing impairment that is so severe that the child is impaired in processing linguistic information through </a:t>
            </a:r>
            <a:r>
              <a:rPr lang="en-US" dirty="0" smtClean="0"/>
              <a:t>hearing, with </a:t>
            </a:r>
            <a:r>
              <a:rPr lang="en-US" dirty="0"/>
              <a:t>or without amplification that adversely affects a child's educational performance.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307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Hearing Impairment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Hearing impairment</a:t>
            </a:r>
            <a:r>
              <a:rPr lang="en-US" dirty="0"/>
              <a:t> means an impairment in hearing, whether permanent or fluctuating, that adversely affects a child's </a:t>
            </a:r>
            <a:r>
              <a:rPr lang="en-US" dirty="0" smtClean="0"/>
              <a:t>educational performance </a:t>
            </a:r>
            <a:r>
              <a:rPr lang="en-US" dirty="0"/>
              <a:t>but that is not included under the definition of deafness in this section.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478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Disabilities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Multiple disabilities </a:t>
            </a:r>
            <a:r>
              <a:rPr lang="en-US" dirty="0"/>
              <a:t>means concomitant impairments, such as intellectual disability-blindness or intellectual </a:t>
            </a:r>
            <a:r>
              <a:rPr lang="en-US" dirty="0" smtClean="0"/>
              <a:t>disability-orthopedic impairment</a:t>
            </a:r>
            <a:r>
              <a:rPr lang="en-US" dirty="0"/>
              <a:t>, the combination of which causes such severe educational needs that they cannot be accommodated in special </a:t>
            </a:r>
            <a:r>
              <a:rPr lang="en-US" dirty="0" smtClean="0"/>
              <a:t>education programs </a:t>
            </a:r>
            <a:r>
              <a:rPr lang="en-US" dirty="0"/>
              <a:t>solely for one of the impairments. “Multiple disabilities” does not include deaf-blindness.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063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Orthopedic Impairment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Orthopedic impairment</a:t>
            </a:r>
            <a:r>
              <a:rPr lang="en-US" dirty="0"/>
              <a:t> means a severe orthopedic impairment that adversely affects a child's educational performance. The </a:t>
            </a:r>
            <a:r>
              <a:rPr lang="en-US" dirty="0" smtClean="0"/>
              <a:t>term includes </a:t>
            </a:r>
            <a:r>
              <a:rPr lang="en-US" dirty="0"/>
              <a:t>impairments caused by a congenital anomaly, impairments caused by disease (e.g., poliomyelitis, bone tuberculosis), </a:t>
            </a:r>
            <a:r>
              <a:rPr lang="en-US" dirty="0" smtClean="0"/>
              <a:t>and impairments </a:t>
            </a:r>
            <a:r>
              <a:rPr lang="en-US" dirty="0"/>
              <a:t>from other causes (e.g., cerebral palsy, amputations, and fractures or burns that cause contractures).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16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special education eligibility categories?</a:t>
            </a:r>
            <a:endParaRPr lang="en-US" dirty="0"/>
          </a:p>
        </p:txBody>
      </p:sp>
      <p:pic>
        <p:nvPicPr>
          <p:cNvPr id="1026" name="Picture 2" descr="C:\Users\mmann\AppData\Local\Microsoft\Windows\Temporary Internet Files\Content.IE5\KQ1DAZAH\thinking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4000"/>
            <a:ext cx="3658563" cy="5052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2888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Now let’s take the post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Please write down all the special education eligibility categories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979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6 Eligibility Categories: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1. Specific Learning Disability</a:t>
            </a:r>
          </a:p>
          <a:p>
            <a:r>
              <a:rPr lang="en-US" sz="3200" dirty="0" smtClean="0"/>
              <a:t>2. Speech/Language Impairment</a:t>
            </a:r>
          </a:p>
          <a:p>
            <a:r>
              <a:rPr lang="en-US" sz="3200" dirty="0" smtClean="0"/>
              <a:t>3. Other Health Impairment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4. Autism</a:t>
            </a:r>
          </a:p>
          <a:p>
            <a:r>
              <a:rPr lang="en-US" sz="3200" dirty="0" smtClean="0"/>
              <a:t>5. Emotional Disturbance</a:t>
            </a:r>
          </a:p>
          <a:p>
            <a:r>
              <a:rPr lang="en-US" sz="3200" dirty="0" smtClean="0"/>
              <a:t>6.  Intellectual Disability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81677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7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7. Hearing Impairment</a:t>
            </a:r>
          </a:p>
          <a:p>
            <a:r>
              <a:rPr lang="en-US" dirty="0" smtClean="0"/>
              <a:t>8. Orthopedic Impairment</a:t>
            </a:r>
          </a:p>
          <a:p>
            <a:r>
              <a:rPr lang="en-US" dirty="0" smtClean="0"/>
              <a:t>9. Visual Impairment</a:t>
            </a:r>
          </a:p>
          <a:p>
            <a:r>
              <a:rPr lang="en-US" dirty="0" smtClean="0"/>
              <a:t>10. Traumatic Brain Injury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11. Deafness</a:t>
            </a:r>
          </a:p>
          <a:p>
            <a:r>
              <a:rPr lang="en-US" dirty="0" smtClean="0"/>
              <a:t>12. Deaf-Blindness</a:t>
            </a:r>
          </a:p>
          <a:p>
            <a:r>
              <a:rPr lang="en-US" dirty="0" smtClean="0"/>
              <a:t>13. Multiple Disabilities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682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Intelligence, Cognitive Functioning, Thinking and Learning Ability</a:t>
            </a:r>
          </a:p>
          <a:p>
            <a:r>
              <a:rPr lang="en-US" dirty="0" smtClean="0"/>
              <a:t>Psychological Processing: visual-motor, phonological  or other processing areas</a:t>
            </a:r>
          </a:p>
          <a:p>
            <a:r>
              <a:rPr lang="en-US" dirty="0" smtClean="0"/>
              <a:t>Academic Achievement</a:t>
            </a:r>
          </a:p>
          <a:p>
            <a:r>
              <a:rPr lang="en-US" dirty="0" smtClean="0"/>
              <a:t>Social/Emotional/Behavioral</a:t>
            </a:r>
          </a:p>
          <a:p>
            <a:r>
              <a:rPr lang="en-US" dirty="0" smtClean="0"/>
              <a:t>Autism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89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 smtClean="0"/>
              <a:t>Intelligence, Cognitive Functioning, </a:t>
            </a:r>
            <a:br>
              <a:rPr lang="en-US" dirty="0" smtClean="0"/>
            </a:br>
            <a:r>
              <a:rPr lang="en-US" dirty="0" smtClean="0"/>
              <a:t>Thinking and Learning Ability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To identify ability and/or disability such as intellectual disability</a:t>
            </a:r>
            <a:endParaRPr lang="en-US" sz="2000" dirty="0"/>
          </a:p>
        </p:txBody>
      </p:sp>
      <p:pic>
        <p:nvPicPr>
          <p:cNvPr id="3074" name="Picture 2" descr="C:\Users\mmann\AppData\Local\Microsoft\Windows\Temporary Internet Files\Content.IE5\3B589H69\ale-subscores-and-subtests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2832" y="685800"/>
            <a:ext cx="6058568" cy="3799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7286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Psychological Processing to Identify Specific Learning Disability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Motor Coordination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Visual Perception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4294967295"/>
          </p:nvPr>
        </p:nvSpPr>
        <p:spPr>
          <a:xfrm>
            <a:off x="0" y="1535113"/>
            <a:ext cx="4040188" cy="63976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Visual-Motor Integration</a:t>
            </a:r>
            <a:endParaRPr lang="en-US" dirty="0"/>
          </a:p>
        </p:txBody>
      </p:sp>
      <p:pic>
        <p:nvPicPr>
          <p:cNvPr id="4098" name="Picture 2" descr="C:\Users\mmann\AppData\Local\Microsoft\Windows\Temporary Internet Files\Content.IE5\KQ1DAZAH\mision_vision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895599"/>
            <a:ext cx="3429000" cy="2080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mmann\AppData\Local\Microsoft\Windows\Temporary Internet Files\Content.IE5\Q1K14SIN\writing-diary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5806" y="4343400"/>
            <a:ext cx="2384865" cy="159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mmann\AppData\Local\Microsoft\Windows\Temporary Internet Files\Content.IE5\3B589H69\notes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06624"/>
            <a:ext cx="1893278" cy="137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19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Phonological Processing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Phonological Awareness- </a:t>
            </a:r>
            <a:r>
              <a:rPr lang="en-US" dirty="0"/>
              <a:t>identify and access the basic sounds of language</a:t>
            </a:r>
            <a:endParaRPr lang="en-US" dirty="0" smtClean="0"/>
          </a:p>
          <a:p>
            <a:r>
              <a:rPr lang="en-US" b="1" u="sng" dirty="0" smtClean="0"/>
              <a:t>Phonological Memory- </a:t>
            </a:r>
            <a:r>
              <a:rPr lang="en-US" dirty="0"/>
              <a:t>remembering the sounds of the language </a:t>
            </a:r>
            <a:r>
              <a:rPr lang="en-US" dirty="0" smtClean="0"/>
              <a:t>that is heard</a:t>
            </a:r>
          </a:p>
          <a:p>
            <a:r>
              <a:rPr lang="en-US" b="1" u="sng" dirty="0" smtClean="0"/>
              <a:t>Rapid Naming- </a:t>
            </a:r>
            <a:r>
              <a:rPr lang="en-US" dirty="0"/>
              <a:t>finding language sound information </a:t>
            </a:r>
            <a:r>
              <a:rPr lang="en-US" dirty="0" smtClean="0"/>
              <a:t>that </a:t>
            </a:r>
            <a:r>
              <a:rPr lang="en-US" dirty="0"/>
              <a:t>has </a:t>
            </a:r>
            <a:r>
              <a:rPr lang="en-US" dirty="0" smtClean="0"/>
              <a:t>been previously learned</a:t>
            </a:r>
            <a:endParaRPr lang="en-US" dirty="0"/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Reading Skills</a:t>
            </a:r>
            <a:endParaRPr lang="en-US" dirty="0"/>
          </a:p>
        </p:txBody>
      </p:sp>
      <p:pic>
        <p:nvPicPr>
          <p:cNvPr id="5123" name="Picture 3" descr="C:\Users\mmann\AppData\Local\Microsoft\Windows\Temporary Internet Files\Content.IE5\KQ1DAZAH\guided_reading_color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057400"/>
            <a:ext cx="4101159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9017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Social, Emotional, Behavioral</a:t>
            </a:r>
            <a:endParaRPr lang="en-US" b="1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4000" dirty="0" smtClean="0"/>
              <a:t>Social Skills</a:t>
            </a:r>
          </a:p>
          <a:p>
            <a:r>
              <a:rPr lang="en-US" sz="4000" dirty="0" smtClean="0"/>
              <a:t>Emotional Disturbance</a:t>
            </a:r>
          </a:p>
          <a:p>
            <a:r>
              <a:rPr lang="en-US" sz="4000" dirty="0" smtClean="0"/>
              <a:t>Behavior Problems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51" name="Picture 7" descr="C:\Users\mmann\AppData\Local\Microsoft\Windows\Temporary Internet Files\Content.IE5\1VLYCK2H\behavior_management_char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71800"/>
            <a:ext cx="406400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0182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Autism</a:t>
            </a:r>
            <a:endParaRPr lang="en-US" dirty="0"/>
          </a:p>
        </p:txBody>
      </p:sp>
      <p:pic>
        <p:nvPicPr>
          <p:cNvPr id="7170" name="Picture 2" descr="C:\Users\mmann\AppData\Local\Microsoft\Windows\Temporary Internet Files\Content.IE5\1VLYCK2H\history-of-autism-timeline-internet_html_m4b7b192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30808"/>
            <a:ext cx="8077200" cy="534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1490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Special Education Eligibility Categories</a:t>
            </a:r>
            <a:br>
              <a:rPr lang="en-US" dirty="0" smtClean="0"/>
            </a:br>
            <a:r>
              <a:rPr lang="en-US" dirty="0" smtClean="0"/>
              <a:t>What are they????</a:t>
            </a:r>
            <a:endParaRPr lang="en-US" dirty="0"/>
          </a:p>
        </p:txBody>
      </p:sp>
      <p:pic>
        <p:nvPicPr>
          <p:cNvPr id="2050" name="Picture 2" descr="C:\Users\mmann\AppData\Local\Microsoft\Windows\Temporary Internet Files\Content.IE5\1VLYCK2H\Education_Woordl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57512" y="1743075"/>
            <a:ext cx="3228975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mann\AppData\Local\Microsoft\Windows\Temporary Internet Files\Content.IE5\1VLYCK2H\Education_Woordl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6957" y="1371601"/>
            <a:ext cx="6858000" cy="537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8656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1002</Words>
  <Application>Microsoft Office PowerPoint</Application>
  <PresentationFormat>On-screen Show (4:3)</PresentationFormat>
  <Paragraphs>156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Special Education Process </vt:lpstr>
      <vt:lpstr>Special Education Process</vt:lpstr>
      <vt:lpstr>Assessment</vt:lpstr>
      <vt:lpstr>Intelligence, Cognitive Functioning,  Thinking and Learning Ability</vt:lpstr>
      <vt:lpstr>Psychological Processing to Identify Specific Learning Disability </vt:lpstr>
      <vt:lpstr>Phonological Processing</vt:lpstr>
      <vt:lpstr>Social, Emotional, Behavioral</vt:lpstr>
      <vt:lpstr>Autism</vt:lpstr>
      <vt:lpstr>Special Education Eligibility Categories What are they????</vt:lpstr>
      <vt:lpstr>Special Education Eligibility Categories</vt:lpstr>
      <vt:lpstr>Special Education Eligibility</vt:lpstr>
      <vt:lpstr>Slide 12</vt:lpstr>
      <vt:lpstr>Specific Learning Disability</vt:lpstr>
      <vt:lpstr>Speech/Language Impairment</vt:lpstr>
      <vt:lpstr>Intellectual Disability</vt:lpstr>
      <vt:lpstr>Autism</vt:lpstr>
      <vt:lpstr>Emotional Disturbance (ED)</vt:lpstr>
      <vt:lpstr>Other Health Impairment</vt:lpstr>
      <vt:lpstr>Traumatic Brain Injury</vt:lpstr>
      <vt:lpstr>Visual Impairment</vt:lpstr>
      <vt:lpstr>Deaf-Blindness</vt:lpstr>
      <vt:lpstr>Deafness</vt:lpstr>
      <vt:lpstr>Hearing Impairment</vt:lpstr>
      <vt:lpstr>Multiple Disabilities</vt:lpstr>
      <vt:lpstr>Orthopedic Impairment</vt:lpstr>
      <vt:lpstr>What are the special education eligibility categories?</vt:lpstr>
      <vt:lpstr>Now let’s take the post test</vt:lpstr>
      <vt:lpstr>Top 6 Eligibility Categories:</vt:lpstr>
      <vt:lpstr>Other 7 Categories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Education Process</dc:title>
  <dc:creator>TechSetup</dc:creator>
  <cp:lastModifiedBy>bettyb</cp:lastModifiedBy>
  <cp:revision>29</cp:revision>
  <cp:lastPrinted>2015-03-24T15:08:16Z</cp:lastPrinted>
  <dcterms:created xsi:type="dcterms:W3CDTF">2015-02-16T16:37:41Z</dcterms:created>
  <dcterms:modified xsi:type="dcterms:W3CDTF">2015-05-20T19:05:11Z</dcterms:modified>
</cp:coreProperties>
</file>