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4" r:id="rId9"/>
    <p:sldId id="265" r:id="rId10"/>
    <p:sldId id="263" r:id="rId11"/>
    <p:sldId id="262" r:id="rId1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smtClean="0"/>
              <a:t>3/25/2015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9F30A187-C2E6-48C3-B396-224DF8B3FD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604598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r>
              <a:rPr lang="en-US" smtClean="0"/>
              <a:t>3/25/2015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92" tIns="46246" rIns="92492" bIns="4624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514F2369-378B-48B1-A287-3FE93562A7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774971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4F2369-378B-48B1-A287-3FE93562A7A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3/25/2015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4414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4A6F9A-5F18-47A0-AA1E-BA2F4BF8F3F9}" type="datetimeFigureOut">
              <a:rPr lang="en-US" smtClean="0"/>
              <a:pPr/>
              <a:t>5/20/2015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3456CC9-6BEB-401E-8F3D-F736E3A81D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3200" dirty="0" smtClean="0"/>
              <a:t>Addressing Eligibilities for Special Education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828800"/>
            <a:ext cx="8305800" cy="1447800"/>
          </a:xfrm>
        </p:spPr>
        <p:txBody>
          <a:bodyPr/>
          <a:lstStyle/>
          <a:p>
            <a:r>
              <a:rPr lang="en-US" sz="6000" dirty="0" smtClean="0"/>
              <a:t>Interventions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2514600"/>
          </a:xfrm>
        </p:spPr>
        <p:txBody>
          <a:bodyPr/>
          <a:lstStyle/>
          <a:p>
            <a:r>
              <a:rPr lang="en-US" dirty="0" smtClean="0"/>
              <a:t>Check in with Speech and Language Pathologist (SLP)</a:t>
            </a:r>
          </a:p>
          <a:p>
            <a:r>
              <a:rPr lang="en-US" dirty="0" smtClean="0"/>
              <a:t>You may accompany the student to their speech sessions in order to gain tools/supports that can be practiced, reinforced, and ultimately generalized in other settings, including the classroom.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/>
            </a:r>
            <a:br>
              <a:rPr lang="en-US" sz="4900" dirty="0" smtClean="0"/>
            </a:br>
            <a:r>
              <a:rPr lang="en-US" sz="4900" dirty="0" smtClean="0"/>
              <a:t>Speech and Language Impairment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4320" lvl="1">
              <a:spcBef>
                <a:spcPts val="600"/>
              </a:spcBef>
              <a:buClr>
                <a:schemeClr val="accent2"/>
              </a:buClr>
            </a:pPr>
            <a:r>
              <a:rPr lang="en-US" dirty="0"/>
              <a:t>It is important that you discuss with the </a:t>
            </a:r>
            <a:r>
              <a:rPr lang="en-US" dirty="0" smtClean="0"/>
              <a:t>teacher, </a:t>
            </a:r>
            <a:r>
              <a:rPr lang="en-US" dirty="0" smtClean="0">
                <a:solidFill>
                  <a:srgbClr val="FF0000"/>
                </a:solidFill>
              </a:rPr>
              <a:t>WHAT</a:t>
            </a:r>
            <a:r>
              <a:rPr lang="en-US" dirty="0" smtClean="0"/>
              <a:t> </a:t>
            </a:r>
            <a:r>
              <a:rPr lang="en-US" dirty="0"/>
              <a:t>interventions </a:t>
            </a:r>
            <a:r>
              <a:rPr lang="en-US" dirty="0">
                <a:solidFill>
                  <a:srgbClr val="FF0000"/>
                </a:solidFill>
              </a:rPr>
              <a:t>may be </a:t>
            </a:r>
            <a:r>
              <a:rPr lang="en-US" dirty="0"/>
              <a:t>appropriate for the student you are working with.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Reminder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interventions that will be reviewed today are strategies, tools, accommodations, or modifications that you, as para professionals, may be exposed to and/or use with students.  </a:t>
            </a:r>
            <a:r>
              <a:rPr lang="en-US" dirty="0" smtClean="0">
                <a:solidFill>
                  <a:srgbClr val="FF0000"/>
                </a:solidFill>
              </a:rPr>
              <a:t>HOWEVER: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It is important that you discuss with the teacher, </a:t>
            </a:r>
            <a:r>
              <a:rPr lang="en-US" dirty="0" smtClean="0">
                <a:solidFill>
                  <a:srgbClr val="FF0000"/>
                </a:solidFill>
              </a:rPr>
              <a:t>WHICH</a:t>
            </a:r>
            <a:r>
              <a:rPr lang="en-US" dirty="0" smtClean="0"/>
              <a:t> interventions </a:t>
            </a:r>
            <a:r>
              <a:rPr lang="en-US" dirty="0" smtClean="0">
                <a:solidFill>
                  <a:srgbClr val="FF0000"/>
                </a:solidFill>
              </a:rPr>
              <a:t>may be </a:t>
            </a:r>
            <a:r>
              <a:rPr lang="en-US" dirty="0" smtClean="0"/>
              <a:t>appropriate for the student you are working with.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Check in with service providers such as Speech and Language Pathologists, Occupational Therapists</a:t>
            </a:r>
            <a:r>
              <a:rPr lang="en-US" dirty="0"/>
              <a:t>, Psychologist, Behaviorists, </a:t>
            </a:r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Interventions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100" b="1" dirty="0" smtClean="0"/>
              <a:t>Auditory Processing</a:t>
            </a:r>
          </a:p>
          <a:p>
            <a:pPr lvl="1"/>
            <a:r>
              <a:rPr lang="en-US" sz="3100" dirty="0" smtClean="0"/>
              <a:t>Accompany oral information with visual materials</a:t>
            </a:r>
          </a:p>
          <a:p>
            <a:pPr lvl="2"/>
            <a:r>
              <a:rPr lang="en-US" sz="3100" dirty="0" smtClean="0"/>
              <a:t>Visuals – could include copies of notes, graphic organizers, examples, etc.</a:t>
            </a:r>
          </a:p>
          <a:p>
            <a:pPr lvl="1"/>
            <a:r>
              <a:rPr lang="en-US" sz="3100" dirty="0" smtClean="0"/>
              <a:t>Give them visuals, such as pictures, to refer back to(for younger students)</a:t>
            </a:r>
          </a:p>
          <a:p>
            <a:pPr lvl="1"/>
            <a:r>
              <a:rPr lang="en-US" sz="3100" dirty="0" smtClean="0"/>
              <a:t>Provide study guides for listening activities</a:t>
            </a:r>
          </a:p>
          <a:p>
            <a:pPr lvl="1"/>
            <a:r>
              <a:rPr lang="en-US" sz="3100" dirty="0" smtClean="0"/>
              <a:t>Provide assistance with note taking (as needed)</a:t>
            </a:r>
          </a:p>
          <a:p>
            <a:pPr lvl="1"/>
            <a:endParaRPr lang="en-US" sz="3100" dirty="0" smtClean="0"/>
          </a:p>
          <a:p>
            <a:r>
              <a:rPr lang="en-US" sz="3100" b="1" dirty="0" smtClean="0"/>
              <a:t>Visual Processing</a:t>
            </a:r>
          </a:p>
          <a:p>
            <a:pPr lvl="1"/>
            <a:r>
              <a:rPr lang="en-US" sz="3100" dirty="0" smtClean="0"/>
              <a:t>Model</a:t>
            </a:r>
          </a:p>
          <a:p>
            <a:pPr lvl="1"/>
            <a:r>
              <a:rPr lang="en-US" sz="3100" dirty="0" smtClean="0"/>
              <a:t>Auditory cues- instruction, books etc.</a:t>
            </a:r>
          </a:p>
          <a:p>
            <a:pPr lvl="1"/>
            <a:r>
              <a:rPr lang="en-US" sz="3100" dirty="0" smtClean="0"/>
              <a:t>Verbally describe graphics and visually-based concepts.</a:t>
            </a:r>
          </a:p>
          <a:p>
            <a:pPr lvl="1"/>
            <a:r>
              <a:rPr lang="en-US" sz="3100" dirty="0" smtClean="0"/>
              <a:t>Provide support for tasks requiring spatial organization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S</a:t>
            </a:r>
            <a:r>
              <a:rPr lang="en-US" sz="4900" dirty="0" smtClean="0"/>
              <a:t>pecific Learning Disability (SLD)</a:t>
            </a:r>
            <a:endParaRPr 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sz="3400" dirty="0" smtClean="0"/>
              <a:t>Visual-Motor Processing:</a:t>
            </a:r>
          </a:p>
          <a:p>
            <a:pPr lvl="1"/>
            <a:r>
              <a:rPr lang="en-US" sz="3400" dirty="0" smtClean="0"/>
              <a:t>Reduced writing when possible</a:t>
            </a:r>
          </a:p>
          <a:p>
            <a:pPr lvl="1"/>
            <a:r>
              <a:rPr lang="en-US" sz="3400" dirty="0" smtClean="0"/>
              <a:t>If available, utilize electronics supports (e.g. access to typing etc.)</a:t>
            </a:r>
          </a:p>
          <a:p>
            <a:pPr lvl="1"/>
            <a:r>
              <a:rPr lang="en-US" sz="3400" dirty="0" smtClean="0"/>
              <a:t>Oral dictation</a:t>
            </a:r>
          </a:p>
          <a:p>
            <a:r>
              <a:rPr lang="en-US" sz="3400" dirty="0" smtClean="0"/>
              <a:t>Attention Processing:</a:t>
            </a:r>
          </a:p>
          <a:p>
            <a:pPr lvl="1"/>
            <a:r>
              <a:rPr lang="en-US" sz="3400" dirty="0" smtClean="0"/>
              <a:t>Visuals cues – schedules, organizers</a:t>
            </a:r>
          </a:p>
          <a:p>
            <a:pPr lvl="1"/>
            <a:r>
              <a:rPr lang="en-US" sz="3400" dirty="0" smtClean="0"/>
              <a:t>Reduced amount of work (e.g. odd or even, only 10 problems etc.)</a:t>
            </a:r>
          </a:p>
          <a:p>
            <a:pPr lvl="1"/>
            <a:r>
              <a:rPr lang="en-US" sz="3400" dirty="0" smtClean="0"/>
              <a:t>Present one task at a time (verbal instructions)</a:t>
            </a:r>
          </a:p>
          <a:p>
            <a:pPr lvl="1"/>
            <a:r>
              <a:rPr lang="en-US" sz="3400" dirty="0" smtClean="0"/>
              <a:t>Build in choice (e.g. the order they can do something, swapping out one academic task for another, etc.)</a:t>
            </a:r>
          </a:p>
          <a:p>
            <a:pPr lvl="1"/>
            <a:r>
              <a:rPr lang="en-US" sz="3400" dirty="0" smtClean="0"/>
              <a:t>Verbal prompts reminders (one instruction at a time)</a:t>
            </a:r>
          </a:p>
          <a:p>
            <a:pPr lvl="1"/>
            <a:endParaRPr lang="en-US" sz="34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SLD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Attention Processing cont</a:t>
            </a:r>
            <a:r>
              <a:rPr lang="en-US" dirty="0" smtClean="0"/>
              <a:t>.</a:t>
            </a:r>
          </a:p>
          <a:p>
            <a:pPr lvl="1"/>
            <a:r>
              <a:rPr lang="en-US" sz="2600" dirty="0" smtClean="0"/>
              <a:t>Lists</a:t>
            </a:r>
          </a:p>
          <a:p>
            <a:pPr lvl="1"/>
            <a:r>
              <a:rPr lang="en-US" sz="2600" dirty="0" smtClean="0"/>
              <a:t>Schedule for the day (help with organizations)</a:t>
            </a:r>
          </a:p>
          <a:p>
            <a:pPr lvl="1"/>
            <a:r>
              <a:rPr lang="en-US" sz="2600" dirty="0" smtClean="0"/>
              <a:t>Audio</a:t>
            </a:r>
          </a:p>
          <a:p>
            <a:pPr lvl="1"/>
            <a:r>
              <a:rPr lang="en-US" sz="2600" dirty="0" smtClean="0"/>
              <a:t>Limit distractions – proximity to teacher or peer</a:t>
            </a:r>
          </a:p>
          <a:p>
            <a:pPr lvl="1"/>
            <a:r>
              <a:rPr lang="en-US" sz="2600" dirty="0" smtClean="0"/>
              <a:t>Provide a visually quiet, non-distracting place in the classroom where the student can go (e.g. separate table in room etc.)</a:t>
            </a:r>
            <a:endParaRPr lang="en-US" dirty="0" smtClean="0"/>
          </a:p>
          <a:p>
            <a:r>
              <a:rPr lang="en-US" b="1" dirty="0" smtClean="0"/>
              <a:t>Conceptualization</a:t>
            </a:r>
          </a:p>
          <a:p>
            <a:pPr lvl="1"/>
            <a:r>
              <a:rPr lang="en-US" sz="2600" dirty="0" smtClean="0"/>
              <a:t>Provide a variety of learning strategies/tools using multiple modalities such as :</a:t>
            </a:r>
          </a:p>
          <a:p>
            <a:pPr lvl="2"/>
            <a:r>
              <a:rPr lang="en-US" sz="2300" dirty="0" smtClean="0"/>
              <a:t>visual, auditory, hands on, and repetition to learn new concepts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SLD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Must include -</a:t>
            </a:r>
          </a:p>
          <a:p>
            <a:pPr lvl="1"/>
            <a:r>
              <a:rPr lang="en-US" sz="2600" dirty="0" smtClean="0"/>
              <a:t>Medical diagnosis </a:t>
            </a:r>
          </a:p>
          <a:p>
            <a:pPr lvl="1"/>
            <a:endParaRPr lang="en-US" sz="2600" dirty="0" smtClean="0"/>
          </a:p>
          <a:p>
            <a:r>
              <a:rPr lang="en-US" b="1" dirty="0" smtClean="0"/>
              <a:t>Common areas:</a:t>
            </a:r>
          </a:p>
          <a:p>
            <a:pPr lvl="1"/>
            <a:r>
              <a:rPr lang="en-US" sz="2600" dirty="0" smtClean="0"/>
              <a:t>ADHD</a:t>
            </a:r>
          </a:p>
          <a:p>
            <a:pPr lvl="2"/>
            <a:r>
              <a:rPr lang="en-US" sz="2600" dirty="0" smtClean="0"/>
              <a:t>See SLD – attention processing</a:t>
            </a:r>
          </a:p>
          <a:p>
            <a:pPr lvl="2"/>
            <a:endParaRPr lang="en-US" sz="2600" dirty="0" smtClean="0"/>
          </a:p>
          <a:p>
            <a:pPr marL="777240" lvl="1" indent="-457200"/>
            <a:r>
              <a:rPr lang="en-US" sz="2600" dirty="0" smtClean="0"/>
              <a:t>Anxiety/Depression – </a:t>
            </a:r>
          </a:p>
          <a:p>
            <a:pPr marL="1143000" lvl="2" indent="-457200"/>
            <a:r>
              <a:rPr lang="en-US" sz="2600" dirty="0" smtClean="0"/>
              <a:t>If  student has psych services you may attend with student to learn, practice, and reinforce tools in other settings.</a:t>
            </a:r>
          </a:p>
          <a:p>
            <a:pPr marL="1051560" lvl="2" indent="-457200"/>
            <a:r>
              <a:rPr lang="en-US" sz="2600" dirty="0" smtClean="0"/>
              <a:t>If student </a:t>
            </a:r>
            <a:r>
              <a:rPr lang="en-US" sz="2600" dirty="0" smtClean="0">
                <a:solidFill>
                  <a:srgbClr val="FF0000"/>
                </a:solidFill>
              </a:rPr>
              <a:t>talks about harming themselves or others </a:t>
            </a:r>
            <a:r>
              <a:rPr lang="en-US" sz="2600" dirty="0" smtClean="0"/>
              <a:t>please </a:t>
            </a:r>
            <a:r>
              <a:rPr lang="en-US" sz="2600" dirty="0" smtClean="0">
                <a:solidFill>
                  <a:srgbClr val="FF0000"/>
                </a:solidFill>
              </a:rPr>
              <a:t>refer them immediately </a:t>
            </a:r>
            <a:r>
              <a:rPr lang="en-US" sz="2600" dirty="0" smtClean="0"/>
              <a:t>for a Risk Assessment by the school psychologist, counselor, or administration.</a:t>
            </a:r>
            <a:endParaRPr lang="en-US" dirty="0" smtClean="0"/>
          </a:p>
          <a:p>
            <a:pPr marL="1051560" lvl="2" indent="-45720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dirty="0" smtClean="0"/>
              <a:t>Other Health Impairment (OHI)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05400"/>
          </a:xfrm>
        </p:spPr>
        <p:txBody>
          <a:bodyPr>
            <a:normAutofit lnSpcReduction="10000"/>
          </a:bodyPr>
          <a:lstStyle/>
          <a:p>
            <a:pPr marL="777240" lvl="1" indent="-457200"/>
            <a:r>
              <a:rPr lang="en-US" sz="2800" dirty="0" smtClean="0"/>
              <a:t>Breaks</a:t>
            </a:r>
          </a:p>
          <a:p>
            <a:pPr marL="1143000" lvl="2" indent="-457200"/>
            <a:r>
              <a:rPr lang="en-US" dirty="0" smtClean="0"/>
              <a:t>May review with student what “is not in their control” and on what “is in their control”.</a:t>
            </a:r>
          </a:p>
          <a:p>
            <a:pPr marL="777240" lvl="1" indent="-457200"/>
            <a:r>
              <a:rPr lang="en-US" dirty="0" smtClean="0"/>
              <a:t>Designated place to take their break or check in </a:t>
            </a:r>
          </a:p>
          <a:p>
            <a:pPr marL="777240" lvl="1" indent="-457200"/>
            <a:r>
              <a:rPr lang="en-US" dirty="0" smtClean="0"/>
              <a:t>Techniques</a:t>
            </a:r>
          </a:p>
          <a:p>
            <a:pPr marL="1143000" lvl="2" indent="-457200"/>
            <a:r>
              <a:rPr lang="en-US" dirty="0" smtClean="0"/>
              <a:t>Breathing, counting, focusing on things in their control. </a:t>
            </a:r>
          </a:p>
          <a:p>
            <a:pPr marL="411480" indent="-457200"/>
            <a:endParaRPr lang="en-US" dirty="0" smtClean="0"/>
          </a:p>
          <a:p>
            <a:pPr marL="411480" indent="-457200"/>
            <a:r>
              <a:rPr lang="en-US" b="1" dirty="0" smtClean="0"/>
              <a:t>Test Anxiety</a:t>
            </a:r>
          </a:p>
          <a:p>
            <a:pPr marL="777240" lvl="1" indent="-457200"/>
            <a:r>
              <a:rPr lang="en-US" dirty="0" smtClean="0"/>
              <a:t>Separate room to test in </a:t>
            </a:r>
          </a:p>
          <a:p>
            <a:pPr marL="777240" lvl="1" indent="-457200"/>
            <a:r>
              <a:rPr lang="en-US" dirty="0" smtClean="0"/>
              <a:t>Oral dictation</a:t>
            </a:r>
          </a:p>
          <a:p>
            <a:pPr marL="777240" lvl="1" indent="-457200"/>
            <a:r>
              <a:rPr lang="en-US" dirty="0" smtClean="0"/>
              <a:t>Behavior reflections - graphic organization</a:t>
            </a:r>
          </a:p>
          <a:p>
            <a:pPr marL="1051560" lvl="2" indent="-457200"/>
            <a:r>
              <a:rPr lang="en-US" dirty="0" smtClean="0"/>
              <a:t>What was the problem?”, “What's happened?”, “What could I have done differently?”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OHI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Clear expectations - make it predictable</a:t>
            </a:r>
          </a:p>
          <a:p>
            <a:r>
              <a:rPr lang="en-US" dirty="0" smtClean="0"/>
              <a:t>First –Then Language</a:t>
            </a:r>
          </a:p>
          <a:p>
            <a:r>
              <a:rPr lang="en-US" dirty="0" smtClean="0"/>
              <a:t>Positive Behavior supports (reinforcements)</a:t>
            </a:r>
          </a:p>
          <a:p>
            <a:r>
              <a:rPr lang="en-US" dirty="0" smtClean="0"/>
              <a:t>Breaks</a:t>
            </a:r>
          </a:p>
          <a:p>
            <a:r>
              <a:rPr lang="en-US" dirty="0" smtClean="0"/>
              <a:t>Visuals </a:t>
            </a:r>
          </a:p>
          <a:p>
            <a:pPr lvl="1"/>
            <a:r>
              <a:rPr lang="en-US" dirty="0" smtClean="0"/>
              <a:t>Schedules, cues, organizers etc.</a:t>
            </a:r>
          </a:p>
          <a:p>
            <a:r>
              <a:rPr lang="en-US" dirty="0" smtClean="0"/>
              <a:t>Choices</a:t>
            </a:r>
          </a:p>
          <a:p>
            <a:r>
              <a:rPr lang="en-US" dirty="0" smtClean="0"/>
              <a:t>Reduced assignments</a:t>
            </a:r>
          </a:p>
          <a:p>
            <a:r>
              <a:rPr lang="en-US" dirty="0" smtClean="0"/>
              <a:t>Make task closed ended (e.g</a:t>
            </a:r>
            <a:r>
              <a:rPr lang="en-US" dirty="0"/>
              <a:t>. Fill in the </a:t>
            </a:r>
            <a:r>
              <a:rPr lang="en-US" dirty="0" smtClean="0"/>
              <a:t>blanks, </a:t>
            </a:r>
            <a:r>
              <a:rPr lang="en-US" dirty="0"/>
              <a:t>True/false rather than </a:t>
            </a:r>
            <a:r>
              <a:rPr lang="en-US" dirty="0" smtClean="0"/>
              <a:t>essay, etc.)</a:t>
            </a:r>
          </a:p>
          <a:p>
            <a:r>
              <a:rPr lang="en-US" dirty="0" smtClean="0"/>
              <a:t>Writing or Reading: student completes one word/sentence para completes one word/sentence  “Taking turns”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/>
              <a:t>Autism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2362200"/>
          </a:xfrm>
        </p:spPr>
        <p:txBody>
          <a:bodyPr/>
          <a:lstStyle/>
          <a:p>
            <a:r>
              <a:rPr lang="en-US" dirty="0" smtClean="0"/>
              <a:t>Positive Behavior Supports (reinforcement)</a:t>
            </a:r>
          </a:p>
          <a:p>
            <a:r>
              <a:rPr lang="en-US" dirty="0" smtClean="0"/>
              <a:t>Look at techniques used to address: Anxiety, Depression, and autistic like behavior (above), depending on need of the student.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/>
              <a:t>Emotional Disturbance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244</TotalTime>
  <Words>644</Words>
  <Application>Microsoft Office PowerPoint</Application>
  <PresentationFormat>On-screen Show (4:3)</PresentationFormat>
  <Paragraphs>87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Interventions</vt:lpstr>
      <vt:lpstr>Interventions</vt:lpstr>
      <vt:lpstr>Specific Learning Disability (SLD)</vt:lpstr>
      <vt:lpstr>SLD</vt:lpstr>
      <vt:lpstr>SLD</vt:lpstr>
      <vt:lpstr>Other Health Impairment (OHI)</vt:lpstr>
      <vt:lpstr>OHI</vt:lpstr>
      <vt:lpstr>Autism</vt:lpstr>
      <vt:lpstr>Emotional Disturbance</vt:lpstr>
      <vt:lpstr>  Speech and Language Impairment </vt:lpstr>
      <vt:lpstr>Reminder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Mal</dc:creator>
  <cp:lastModifiedBy>bettyb</cp:lastModifiedBy>
  <cp:revision>33</cp:revision>
  <cp:lastPrinted>2015-03-24T21:24:23Z</cp:lastPrinted>
  <dcterms:created xsi:type="dcterms:W3CDTF">2015-03-20T20:49:01Z</dcterms:created>
  <dcterms:modified xsi:type="dcterms:W3CDTF">2015-05-20T19:04:58Z</dcterms:modified>
</cp:coreProperties>
</file>